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734" r:id="rId2"/>
  </p:sldMasterIdLst>
  <p:notesMasterIdLst>
    <p:notesMasterId r:id="rId10"/>
  </p:notesMasterIdLst>
  <p:handoutMasterIdLst>
    <p:handoutMasterId r:id="rId11"/>
  </p:handoutMasterIdLst>
  <p:sldIdLst>
    <p:sldId id="256" r:id="rId3"/>
    <p:sldId id="512" r:id="rId4"/>
    <p:sldId id="508" r:id="rId5"/>
    <p:sldId id="509" r:id="rId6"/>
    <p:sldId id="513" r:id="rId7"/>
    <p:sldId id="518" r:id="rId8"/>
    <p:sldId id="308" r:id="rId9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E7"/>
    <a:srgbClr val="0000FF"/>
    <a:srgbClr val="FBFDBB"/>
    <a:srgbClr val="FFECD9"/>
    <a:srgbClr val="FF9933"/>
    <a:srgbClr val="C9F1C7"/>
    <a:srgbClr val="3ECD37"/>
    <a:srgbClr val="F0F60E"/>
    <a:srgbClr val="BFF9D1"/>
    <a:srgbClr val="E97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424" autoAdjust="0"/>
  </p:normalViewPr>
  <p:slideViewPr>
    <p:cSldViewPr>
      <p:cViewPr>
        <p:scale>
          <a:sx n="108" d="100"/>
          <a:sy n="108" d="100"/>
        </p:scale>
        <p:origin x="-17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19" tIns="47761" rIns="95519" bIns="47761" numCol="1" anchor="t" anchorCtr="0" compatLnSpc="1">
            <a:prstTxWarp prst="textNoShape">
              <a:avLst/>
            </a:prstTxWarp>
          </a:bodyPr>
          <a:lstStyle>
            <a:lvl1pPr defTabSz="95534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19" tIns="47761" rIns="95519" bIns="47761" numCol="1" anchor="t" anchorCtr="0" compatLnSpc="1">
            <a:prstTxWarp prst="textNoShape">
              <a:avLst/>
            </a:prstTxWarp>
          </a:bodyPr>
          <a:lstStyle>
            <a:lvl1pPr algn="r" defTabSz="95534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19" tIns="47761" rIns="95519" bIns="47761" numCol="1" anchor="b" anchorCtr="0" compatLnSpc="1">
            <a:prstTxWarp prst="textNoShape">
              <a:avLst/>
            </a:prstTxWarp>
          </a:bodyPr>
          <a:lstStyle>
            <a:lvl1pPr defTabSz="95534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19" tIns="47761" rIns="95519" bIns="47761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/>
            </a:lvl1pPr>
          </a:lstStyle>
          <a:p>
            <a:pPr>
              <a:defRPr/>
            </a:pPr>
            <a:fld id="{88CB764F-3A41-4E8F-84F9-98449A850C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3161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88187" tIns="44091" rIns="88187" bIns="44091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88187" tIns="44091" rIns="88187" bIns="44091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2D8AB9A-6408-42F7-BD7C-D957D1344F8C}" type="datetimeFigureOut">
              <a:rPr lang="de-DE"/>
              <a:pPr>
                <a:defRPr/>
              </a:pPr>
              <a:t>23.09.2019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87" tIns="44091" rIns="88187" bIns="44091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88187" tIns="44091" rIns="88187" bIns="44091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88187" tIns="44091" rIns="88187" bIns="44091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88187" tIns="44091" rIns="88187" bIns="440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595053-0A1E-4696-ADCD-C7CAE6EB03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3722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A820F0-2CAA-41EB-A098-C909CBA1EDA5}" type="slidenum">
              <a:rPr lang="de-DE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e-DE" altLang="de-DE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5058E-8BB1-4194-82EF-F9ABCAC1D5E0}" type="slidenum">
              <a:rPr lang="de-DE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9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5058E-8BB1-4194-82EF-F9ABCAC1D5E0}" type="slidenum">
              <a:rPr lang="de-DE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5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5058E-8BB1-4194-82EF-F9ABCAC1D5E0}" type="slidenum">
              <a:rPr lang="de-DE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69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altLang="de-DE" sz="12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endParaRPr lang="de-DE" altLang="de-DE" dirty="0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5058E-8BB1-4194-82EF-F9ABCAC1D5E0}" type="slidenum">
              <a:rPr lang="de-DE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78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altLang="de-DE" sz="1200" b="1" dirty="0" smtClean="0"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5058E-8BB1-4194-82EF-F9ABCAC1D5E0}" type="slidenum">
              <a:rPr lang="de-DE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8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0" y="1835150"/>
            <a:ext cx="9144000" cy="5057775"/>
            <a:chOff x="0" y="1156"/>
            <a:chExt cx="5760" cy="3186"/>
          </a:xfrm>
        </p:grpSpPr>
        <p:sp>
          <p:nvSpPr>
            <p:cNvPr id="5" name="Rectangle 29"/>
            <p:cNvSpPr>
              <a:spLocks noChangeArrowheads="1"/>
            </p:cNvSpPr>
            <p:nvPr/>
          </p:nvSpPr>
          <p:spPr bwMode="auto">
            <a:xfrm>
              <a:off x="0" y="2614"/>
              <a:ext cx="5760" cy="1728"/>
            </a:xfrm>
            <a:prstGeom prst="rect">
              <a:avLst/>
            </a:prstGeom>
            <a:solidFill>
              <a:srgbClr val="B8B3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/>
            </a:p>
          </p:txBody>
        </p:sp>
        <p:pic>
          <p:nvPicPr>
            <p:cNvPr id="6" name="Picture 48" descr="Logo NRW_pp_gros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" y="1156"/>
              <a:ext cx="353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67"/>
            <p:cNvGrpSpPr>
              <a:grpSpLocks/>
            </p:cNvGrpSpPr>
            <p:nvPr userDrawn="1"/>
          </p:nvGrpSpPr>
          <p:grpSpPr bwMode="auto">
            <a:xfrm>
              <a:off x="0" y="2480"/>
              <a:ext cx="5760" cy="136"/>
              <a:chOff x="0" y="2480"/>
              <a:chExt cx="5760" cy="136"/>
            </a:xfrm>
          </p:grpSpPr>
          <p:sp>
            <p:nvSpPr>
              <p:cNvPr id="8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2334" y="2480"/>
                <a:ext cx="814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9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0" y="2480"/>
                <a:ext cx="28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281" y="2480"/>
                <a:ext cx="384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1" name="Rectangle 53"/>
              <p:cNvSpPr>
                <a:spLocks noChangeArrowheads="1"/>
              </p:cNvSpPr>
              <p:nvPr userDrawn="1"/>
            </p:nvSpPr>
            <p:spPr bwMode="auto">
              <a:xfrm flipV="1">
                <a:off x="662" y="2480"/>
                <a:ext cx="76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2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737" y="2480"/>
                <a:ext cx="520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3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1255" y="2480"/>
                <a:ext cx="193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4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1447" y="2480"/>
                <a:ext cx="330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5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1775" y="2480"/>
                <a:ext cx="559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6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3148" y="2480"/>
                <a:ext cx="498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7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3646" y="2480"/>
                <a:ext cx="621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8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4262" y="2480"/>
                <a:ext cx="156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9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4415" y="2480"/>
                <a:ext cx="91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20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4506" y="2480"/>
                <a:ext cx="430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21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4936" y="2480"/>
                <a:ext cx="10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22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5037" y="2480"/>
                <a:ext cx="147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23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5184" y="2480"/>
                <a:ext cx="351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24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5534" y="2480"/>
                <a:ext cx="226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</p:grp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4652963"/>
            <a:ext cx="5761038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34925" y="42863"/>
            <a:ext cx="1588" cy="1587"/>
          </a:xfrm>
        </p:spPr>
        <p:txBody>
          <a:bodyPr/>
          <a:lstStyle>
            <a:lvl1pPr marL="0" indent="0" algn="ctr">
              <a:buFontTx/>
              <a:buNone/>
              <a:defRPr sz="38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9283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99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346075"/>
            <a:ext cx="2090737" cy="5530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46075"/>
            <a:ext cx="6119813" cy="5530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158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0" y="1835150"/>
            <a:ext cx="9144000" cy="5057775"/>
            <a:chOff x="0" y="1156"/>
            <a:chExt cx="5760" cy="3186"/>
          </a:xfrm>
        </p:grpSpPr>
        <p:sp>
          <p:nvSpPr>
            <p:cNvPr id="5" name="Rectangle 29"/>
            <p:cNvSpPr>
              <a:spLocks noChangeArrowheads="1"/>
            </p:cNvSpPr>
            <p:nvPr/>
          </p:nvSpPr>
          <p:spPr bwMode="auto">
            <a:xfrm>
              <a:off x="0" y="2614"/>
              <a:ext cx="5760" cy="1728"/>
            </a:xfrm>
            <a:prstGeom prst="rect">
              <a:avLst/>
            </a:prstGeom>
            <a:solidFill>
              <a:srgbClr val="B8B3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6" name="Picture 48" descr="Logo NRW_pp_gros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" y="1156"/>
              <a:ext cx="353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67"/>
            <p:cNvGrpSpPr>
              <a:grpSpLocks/>
            </p:cNvGrpSpPr>
            <p:nvPr userDrawn="1"/>
          </p:nvGrpSpPr>
          <p:grpSpPr bwMode="auto">
            <a:xfrm>
              <a:off x="0" y="2480"/>
              <a:ext cx="5760" cy="136"/>
              <a:chOff x="0" y="2480"/>
              <a:chExt cx="5760" cy="136"/>
            </a:xfrm>
          </p:grpSpPr>
          <p:sp>
            <p:nvSpPr>
              <p:cNvPr id="8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2334" y="2480"/>
                <a:ext cx="814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0" y="2480"/>
                <a:ext cx="28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281" y="2480"/>
                <a:ext cx="384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53"/>
              <p:cNvSpPr>
                <a:spLocks noChangeArrowheads="1"/>
              </p:cNvSpPr>
              <p:nvPr userDrawn="1"/>
            </p:nvSpPr>
            <p:spPr bwMode="auto">
              <a:xfrm flipV="1">
                <a:off x="662" y="2480"/>
                <a:ext cx="76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737" y="2480"/>
                <a:ext cx="520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1255" y="2480"/>
                <a:ext cx="193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1447" y="2480"/>
                <a:ext cx="330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1775" y="2480"/>
                <a:ext cx="559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3148" y="2480"/>
                <a:ext cx="498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3646" y="2480"/>
                <a:ext cx="621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4262" y="2480"/>
                <a:ext cx="156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4415" y="2480"/>
                <a:ext cx="91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4506" y="2480"/>
                <a:ext cx="430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4936" y="2480"/>
                <a:ext cx="10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5037" y="2480"/>
                <a:ext cx="147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5184" y="2480"/>
                <a:ext cx="351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5534" y="2480"/>
                <a:ext cx="226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4652963"/>
            <a:ext cx="5761038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34925" y="42863"/>
            <a:ext cx="1588" cy="1587"/>
          </a:xfrm>
        </p:spPr>
        <p:txBody>
          <a:bodyPr/>
          <a:lstStyle>
            <a:lvl1pPr marL="0" indent="0" algn="ctr">
              <a:buFontTx/>
              <a:buNone/>
              <a:defRPr sz="38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2637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85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13954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052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4875" y="1600200"/>
            <a:ext cx="41052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094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94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103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228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4621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249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0663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923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346075"/>
            <a:ext cx="2090737" cy="5530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46075"/>
            <a:ext cx="6119813" cy="5530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18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5600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052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4875" y="1600200"/>
            <a:ext cx="41052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66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71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4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8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599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13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6075"/>
            <a:ext cx="60594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629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361950" y="6613525"/>
            <a:ext cx="20494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/>
              <a:t>© Der Paritätische NRW</a:t>
            </a:r>
          </a:p>
        </p:txBody>
      </p:sp>
      <p:sp>
        <p:nvSpPr>
          <p:cNvPr id="1029" name="Text Box 11"/>
          <p:cNvSpPr txBox="1">
            <a:spLocks noChangeArrowheads="1"/>
          </p:cNvSpPr>
          <p:nvPr/>
        </p:nvSpPr>
        <p:spPr bwMode="auto">
          <a:xfrm>
            <a:off x="8380413" y="6608763"/>
            <a:ext cx="4397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3F30C6B0-21EB-4622-8A76-55B6F59102A8}" type="slidenum">
              <a:rPr lang="de-DE" altLang="de-DE" sz="1000" smtClean="0"/>
              <a:pPr algn="r" eaLnBrk="1" hangingPunct="1">
                <a:defRPr/>
              </a:pPr>
              <a:t>‹Nr.›</a:t>
            </a:fld>
            <a:endParaRPr lang="de-DE" altLang="de-DE" sz="1000" smtClean="0"/>
          </a:p>
        </p:txBody>
      </p:sp>
      <p:grpSp>
        <p:nvGrpSpPr>
          <p:cNvPr id="1030" name="Group 73"/>
          <p:cNvGrpSpPr>
            <a:grpSpLocks/>
          </p:cNvGrpSpPr>
          <p:nvPr/>
        </p:nvGrpSpPr>
        <p:grpSpPr bwMode="auto">
          <a:xfrm>
            <a:off x="0" y="504825"/>
            <a:ext cx="9147175" cy="6388100"/>
            <a:chOff x="0" y="318"/>
            <a:chExt cx="5762" cy="4024"/>
          </a:xfrm>
        </p:grpSpPr>
        <p:sp>
          <p:nvSpPr>
            <p:cNvPr id="1032" name="Rectangle 34"/>
            <p:cNvSpPr>
              <a:spLocks noChangeArrowheads="1"/>
            </p:cNvSpPr>
            <p:nvPr/>
          </p:nvSpPr>
          <p:spPr bwMode="auto">
            <a:xfrm>
              <a:off x="0" y="4132"/>
              <a:ext cx="5760" cy="210"/>
            </a:xfrm>
            <a:prstGeom prst="rect">
              <a:avLst/>
            </a:prstGeom>
            <a:solidFill>
              <a:srgbClr val="B8B3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/>
            </a:p>
          </p:txBody>
        </p:sp>
        <p:sp>
          <p:nvSpPr>
            <p:cNvPr id="1033" name="Rectangle 53"/>
            <p:cNvSpPr>
              <a:spLocks noChangeArrowheads="1"/>
            </p:cNvSpPr>
            <p:nvPr/>
          </p:nvSpPr>
          <p:spPr bwMode="auto">
            <a:xfrm>
              <a:off x="2" y="754"/>
              <a:ext cx="5760" cy="23"/>
            </a:xfrm>
            <a:prstGeom prst="rect">
              <a:avLst/>
            </a:prstGeom>
            <a:solidFill>
              <a:srgbClr val="B8B3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/>
            </a:p>
          </p:txBody>
        </p:sp>
        <p:pic>
          <p:nvPicPr>
            <p:cNvPr id="1034" name="Picture 54" descr="Logo NRW_pp_klein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" y="318"/>
              <a:ext cx="117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55"/>
            <p:cNvGrpSpPr>
              <a:grpSpLocks/>
            </p:cNvGrpSpPr>
            <p:nvPr userDrawn="1"/>
          </p:nvGrpSpPr>
          <p:grpSpPr bwMode="auto">
            <a:xfrm>
              <a:off x="0" y="3957"/>
              <a:ext cx="5760" cy="181"/>
              <a:chOff x="0" y="2480"/>
              <a:chExt cx="5760" cy="136"/>
            </a:xfrm>
          </p:grpSpPr>
          <p:sp>
            <p:nvSpPr>
              <p:cNvPr id="1036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2334" y="2480"/>
                <a:ext cx="814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37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0" y="2480"/>
                <a:ext cx="28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38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281" y="2480"/>
                <a:ext cx="384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39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62" y="2480"/>
                <a:ext cx="76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0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737" y="2480"/>
                <a:ext cx="520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1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1255" y="2480"/>
                <a:ext cx="193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2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1447" y="2480"/>
                <a:ext cx="330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3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1775" y="2480"/>
                <a:ext cx="559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4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3148" y="2480"/>
                <a:ext cx="498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5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3646" y="2480"/>
                <a:ext cx="621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6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4262" y="2480"/>
                <a:ext cx="156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7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4415" y="2480"/>
                <a:ext cx="91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8" name="Rectangle 68"/>
              <p:cNvSpPr>
                <a:spLocks noChangeArrowheads="1"/>
              </p:cNvSpPr>
              <p:nvPr userDrawn="1"/>
            </p:nvSpPr>
            <p:spPr bwMode="auto">
              <a:xfrm flipV="1">
                <a:off x="4506" y="2480"/>
                <a:ext cx="430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49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4936" y="2480"/>
                <a:ext cx="10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50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5037" y="2480"/>
                <a:ext cx="147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51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5184" y="2480"/>
                <a:ext cx="351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  <p:sp>
            <p:nvSpPr>
              <p:cNvPr id="1052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534" y="2480"/>
                <a:ext cx="226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/>
              </a:p>
            </p:txBody>
          </p:sp>
        </p:grpSp>
      </p:grpSp>
      <p:sp>
        <p:nvSpPr>
          <p:cNvPr id="1031" name="Text Box 74"/>
          <p:cNvSpPr txBox="1">
            <a:spLocks noChangeArrowheads="1"/>
          </p:cNvSpPr>
          <p:nvPr/>
        </p:nvSpPr>
        <p:spPr bwMode="auto">
          <a:xfrm>
            <a:off x="361950" y="6613525"/>
            <a:ext cx="2770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/>
              <a:t>© Der Paritätische NRW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64" r:id="rId1"/>
    <p:sldLayoutId id="2147485644" r:id="rId2"/>
    <p:sldLayoutId id="2147485645" r:id="rId3"/>
    <p:sldLayoutId id="2147485646" r:id="rId4"/>
    <p:sldLayoutId id="2147485647" r:id="rId5"/>
    <p:sldLayoutId id="2147485648" r:id="rId6"/>
    <p:sldLayoutId id="2147485649" r:id="rId7"/>
    <p:sldLayoutId id="2147485650" r:id="rId8"/>
    <p:sldLayoutId id="2147485651" r:id="rId9"/>
    <p:sldLayoutId id="2147485652" r:id="rId10"/>
    <p:sldLayoutId id="214748565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6075"/>
            <a:ext cx="6059488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6295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361950" y="6613525"/>
            <a:ext cx="20494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© Der Paritätische NRW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380413" y="6608763"/>
            <a:ext cx="439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DE6CDB91-260D-4949-BA0C-B1FC5DF307F8}" type="slidenum">
              <a:rPr lang="de-DE" altLang="de-DE" sz="1000" smtClean="0">
                <a:solidFill>
                  <a:srgbClr val="000000"/>
                </a:solidFill>
              </a:rPr>
              <a:pPr algn="r" eaLnBrk="1" hangingPunct="1">
                <a:defRPr/>
              </a:pPr>
              <a:t>‹Nr.›</a:t>
            </a:fld>
            <a:endParaRPr lang="de-DE" altLang="de-DE" sz="1000" smtClean="0">
              <a:solidFill>
                <a:srgbClr val="000000"/>
              </a:solidFill>
            </a:endParaRPr>
          </a:p>
        </p:txBody>
      </p:sp>
      <p:grpSp>
        <p:nvGrpSpPr>
          <p:cNvPr id="2054" name="Group 73"/>
          <p:cNvGrpSpPr>
            <a:grpSpLocks/>
          </p:cNvGrpSpPr>
          <p:nvPr/>
        </p:nvGrpSpPr>
        <p:grpSpPr bwMode="auto">
          <a:xfrm>
            <a:off x="0" y="504825"/>
            <a:ext cx="9147175" cy="6388100"/>
            <a:chOff x="0" y="318"/>
            <a:chExt cx="5762" cy="4024"/>
          </a:xfrm>
        </p:grpSpPr>
        <p:sp>
          <p:nvSpPr>
            <p:cNvPr id="2056" name="Rectangle 34"/>
            <p:cNvSpPr>
              <a:spLocks noChangeArrowheads="1"/>
            </p:cNvSpPr>
            <p:nvPr/>
          </p:nvSpPr>
          <p:spPr bwMode="auto">
            <a:xfrm>
              <a:off x="0" y="4132"/>
              <a:ext cx="5760" cy="210"/>
            </a:xfrm>
            <a:prstGeom prst="rect">
              <a:avLst/>
            </a:prstGeom>
            <a:solidFill>
              <a:srgbClr val="B8B3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057" name="Rectangle 53"/>
            <p:cNvSpPr>
              <a:spLocks noChangeArrowheads="1"/>
            </p:cNvSpPr>
            <p:nvPr/>
          </p:nvSpPr>
          <p:spPr bwMode="auto">
            <a:xfrm>
              <a:off x="2" y="754"/>
              <a:ext cx="5760" cy="23"/>
            </a:xfrm>
            <a:prstGeom prst="rect">
              <a:avLst/>
            </a:prstGeom>
            <a:solidFill>
              <a:srgbClr val="B8B3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2058" name="Picture 54" descr="Logo NRW_pp_klein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" y="318"/>
              <a:ext cx="117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9" name="Group 55"/>
            <p:cNvGrpSpPr>
              <a:grpSpLocks/>
            </p:cNvGrpSpPr>
            <p:nvPr userDrawn="1"/>
          </p:nvGrpSpPr>
          <p:grpSpPr bwMode="auto">
            <a:xfrm>
              <a:off x="0" y="3957"/>
              <a:ext cx="5760" cy="181"/>
              <a:chOff x="0" y="2480"/>
              <a:chExt cx="5760" cy="136"/>
            </a:xfrm>
          </p:grpSpPr>
          <p:sp>
            <p:nvSpPr>
              <p:cNvPr id="2060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2334" y="2480"/>
                <a:ext cx="814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0" y="2480"/>
                <a:ext cx="28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2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281" y="2480"/>
                <a:ext cx="384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62" y="2480"/>
                <a:ext cx="76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737" y="2480"/>
                <a:ext cx="520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1255" y="2480"/>
                <a:ext cx="193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1447" y="2480"/>
                <a:ext cx="330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7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1775" y="2480"/>
                <a:ext cx="559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8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3148" y="2480"/>
                <a:ext cx="498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9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3646" y="2480"/>
                <a:ext cx="621" cy="136"/>
              </a:xfrm>
              <a:prstGeom prst="rect">
                <a:avLst/>
              </a:prstGeom>
              <a:solidFill>
                <a:srgbClr val="845B8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0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4262" y="2480"/>
                <a:ext cx="156" cy="136"/>
              </a:xfrm>
              <a:prstGeom prst="rect">
                <a:avLst/>
              </a:prstGeom>
              <a:solidFill>
                <a:srgbClr val="82213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1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4415" y="2480"/>
                <a:ext cx="91" cy="136"/>
              </a:xfrm>
              <a:prstGeom prst="rect">
                <a:avLst/>
              </a:prstGeom>
              <a:solidFill>
                <a:srgbClr val="EA84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2" name="Rectangle 68"/>
              <p:cNvSpPr>
                <a:spLocks noChangeArrowheads="1"/>
              </p:cNvSpPr>
              <p:nvPr userDrawn="1"/>
            </p:nvSpPr>
            <p:spPr bwMode="auto">
              <a:xfrm flipV="1">
                <a:off x="4506" y="2480"/>
                <a:ext cx="430" cy="136"/>
              </a:xfrm>
              <a:prstGeom prst="rect">
                <a:avLst/>
              </a:prstGeom>
              <a:solidFill>
                <a:srgbClr val="E36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3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4936" y="2480"/>
                <a:ext cx="102" cy="136"/>
              </a:xfrm>
              <a:prstGeom prst="rect">
                <a:avLst/>
              </a:prstGeom>
              <a:solidFill>
                <a:srgbClr val="EB8B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4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5037" y="2480"/>
                <a:ext cx="147" cy="136"/>
              </a:xfrm>
              <a:prstGeom prst="rect">
                <a:avLst/>
              </a:prstGeom>
              <a:solidFill>
                <a:srgbClr val="6BBA3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5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5184" y="2480"/>
                <a:ext cx="351" cy="136"/>
              </a:xfrm>
              <a:prstGeom prst="rect">
                <a:avLst/>
              </a:prstGeom>
              <a:solidFill>
                <a:srgbClr val="28B1E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6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534" y="2480"/>
                <a:ext cx="226" cy="136"/>
              </a:xfrm>
              <a:prstGeom prst="rect">
                <a:avLst/>
              </a:prstGeom>
              <a:solidFill>
                <a:srgbClr val="285A8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dirty="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5" name="Text Box 74"/>
          <p:cNvSpPr txBox="1">
            <a:spLocks noChangeArrowheads="1"/>
          </p:cNvSpPr>
          <p:nvPr/>
        </p:nvSpPr>
        <p:spPr bwMode="auto">
          <a:xfrm>
            <a:off x="361950" y="6613525"/>
            <a:ext cx="27701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© Der Paritätische NRW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65" r:id="rId1"/>
    <p:sldLayoutId id="2147485654" r:id="rId2"/>
    <p:sldLayoutId id="2147485655" r:id="rId3"/>
    <p:sldLayoutId id="2147485656" r:id="rId4"/>
    <p:sldLayoutId id="2147485657" r:id="rId5"/>
    <p:sldLayoutId id="2147485658" r:id="rId6"/>
    <p:sldLayoutId id="2147485659" r:id="rId7"/>
    <p:sldLayoutId id="2147485660" r:id="rId8"/>
    <p:sldLayoutId id="2147485661" r:id="rId9"/>
    <p:sldLayoutId id="2147485662" r:id="rId10"/>
    <p:sldLayoutId id="2147485663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wuebbold@paritaet-nrw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292600"/>
            <a:ext cx="8784976" cy="2232025"/>
          </a:xfrm>
        </p:spPr>
        <p:txBody>
          <a:bodyPr lIns="0" rIns="0"/>
          <a:lstStyle/>
          <a:p>
            <a:pPr eaLnBrk="1" hangingPunct="1"/>
            <a:r>
              <a:rPr lang="de-DE" altLang="de-DE" sz="2800" b="1" dirty="0">
                <a:solidFill>
                  <a:schemeClr val="tx1"/>
                </a:solidFill>
              </a:rPr>
              <a:t>Projekt </a:t>
            </a:r>
            <a:r>
              <a:rPr lang="de-DE" altLang="de-DE" sz="2800" b="1" dirty="0" smtClean="0">
                <a:solidFill>
                  <a:schemeClr val="tx1"/>
                </a:solidFill>
              </a:rPr>
              <a:t>Tarifgemeinschaft NRW</a:t>
            </a:r>
            <a:r>
              <a:rPr lang="de-DE" altLang="de-DE" sz="1800" b="1" dirty="0" smtClean="0">
                <a:solidFill>
                  <a:schemeClr val="tx1"/>
                </a:solidFill>
              </a:rPr>
              <a:t/>
            </a:r>
            <a:br>
              <a:rPr lang="de-DE" altLang="de-DE" sz="1800" b="1" dirty="0" smtClean="0">
                <a:solidFill>
                  <a:schemeClr val="tx1"/>
                </a:solidFill>
              </a:rPr>
            </a:br>
            <a:r>
              <a:rPr lang="de-DE" altLang="de-DE" sz="1800" b="1" dirty="0"/>
              <a:t>Arbeitgeberforum </a:t>
            </a:r>
            <a:r>
              <a:rPr lang="de-DE" altLang="de-DE" sz="1800" b="1" dirty="0" smtClean="0"/>
              <a:t>Tarifbindung </a:t>
            </a:r>
            <a:br>
              <a:rPr lang="de-DE" altLang="de-DE" sz="1800" b="1" dirty="0" smtClean="0"/>
            </a:br>
            <a:r>
              <a:rPr lang="de-DE" altLang="de-DE" sz="1800" b="1" dirty="0" smtClean="0"/>
              <a:t>Kaiserslautern 18.09.2019</a:t>
            </a:r>
            <a:endParaRPr lang="de-DE" alt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de-DE" altLang="de-DE" sz="2400" b="1" dirty="0" smtClean="0"/>
              <a:t>Praxis der Mitgliedsorganisationen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820472" cy="2520057"/>
          </a:xfrm>
        </p:spPr>
        <p:txBody>
          <a:bodyPr/>
          <a:lstStyle/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1600" b="1" dirty="0" smtClean="0">
              <a:ea typeface="Arial Unicode MS" pitchFamily="34" charset="-128"/>
            </a:endParaRPr>
          </a:p>
          <a:p>
            <a:pPr marL="180975" indent="0">
              <a:spcBef>
                <a:spcPct val="0"/>
              </a:spcBef>
              <a:spcAft>
                <a:spcPts val="1800"/>
              </a:spcAft>
              <a:buFontTx/>
              <a:buNone/>
              <a:defRPr/>
            </a:pPr>
            <a:r>
              <a:rPr lang="de-DE" altLang="de-DE" sz="2400" b="1" dirty="0" smtClean="0">
                <a:solidFill>
                  <a:schemeClr val="tx2"/>
                </a:solidFill>
                <a:ea typeface="+mj-ea"/>
                <a:cs typeface="+mj-cs"/>
              </a:rPr>
              <a:t>Heterogenität bei der Vergütung von Beschäftigten…  </a:t>
            </a:r>
          </a:p>
          <a:p>
            <a:pPr marL="180975" indent="0">
              <a:spcBef>
                <a:spcPct val="0"/>
              </a:spcBef>
              <a:spcAft>
                <a:spcPts val="1200"/>
              </a:spcAft>
              <a:buFontTx/>
              <a:buNone/>
              <a:tabLst>
                <a:tab pos="715963" algn="l"/>
              </a:tabLst>
              <a:defRPr/>
            </a:pPr>
            <a:r>
              <a:rPr lang="de-DE" altLang="de-DE" sz="2400" b="1" dirty="0" smtClean="0">
                <a:solidFill>
                  <a:schemeClr val="tx2"/>
                </a:solidFill>
              </a:rPr>
              <a:t>	…in Bezug auf </a:t>
            </a:r>
            <a:r>
              <a:rPr lang="de-DE" altLang="de-DE" sz="2400" b="1" dirty="0">
                <a:solidFill>
                  <a:schemeClr val="tx2"/>
                </a:solidFill>
              </a:rPr>
              <a:t>die rechtliche </a:t>
            </a:r>
            <a:r>
              <a:rPr lang="de-DE" altLang="de-DE" sz="2400" b="1" dirty="0" smtClean="0">
                <a:solidFill>
                  <a:schemeClr val="tx2"/>
                </a:solidFill>
              </a:rPr>
              <a:t>Verankerung.</a:t>
            </a:r>
          </a:p>
          <a:p>
            <a:pPr marL="180975" indent="0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de-DE" altLang="de-DE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de-DE" altLang="de-DE" sz="2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Tarifvertrag – Betriebsvereinbarung – Einzelvertrag</a:t>
            </a:r>
          </a:p>
          <a:p>
            <a:pPr marL="180975" indent="0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endParaRPr lang="de-DE" altLang="de-DE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80975" indent="0">
              <a:spcBef>
                <a:spcPct val="0"/>
              </a:spcBef>
              <a:spcAft>
                <a:spcPts val="1200"/>
              </a:spcAft>
              <a:buFontTx/>
              <a:buNone/>
              <a:tabLst>
                <a:tab pos="715963" algn="l"/>
              </a:tabLst>
              <a:defRPr/>
            </a:pPr>
            <a:r>
              <a:rPr lang="de-DE" altLang="de-DE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de-DE" altLang="de-DE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 in Bezug auf </a:t>
            </a:r>
            <a:r>
              <a:rPr lang="de-DE" altLang="de-DE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die Höhe der gezahlten </a:t>
            </a:r>
            <a:r>
              <a:rPr lang="de-DE" altLang="de-DE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Vergütungen. </a:t>
            </a:r>
            <a:endParaRPr lang="de-DE" altLang="de-DE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e-DE" altLang="de-DE" sz="2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	Bis zu 30 % Differenz zwischen den Mitgliedsorganisationen.</a:t>
            </a:r>
            <a:endParaRPr lang="de-DE" altLang="de-DE" sz="16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1600" b="1" dirty="0" smtClean="0"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8569325" y="6607175"/>
            <a:ext cx="433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287094-2F14-490F-AED2-A5DCE3395B64}" type="slidenum">
              <a:rPr lang="de-DE" altLang="de-DE" sz="10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de-DE" altLang="de-DE" sz="2400" b="1" dirty="0" smtClean="0"/>
              <a:t>Relevanz des Themas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28369"/>
          </a:xfrm>
        </p:spPr>
        <p:txBody>
          <a:bodyPr/>
          <a:lstStyle/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1000" b="1" dirty="0" smtClean="0">
              <a:ea typeface="Arial Unicode MS" pitchFamily="34" charset="-128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e-DE" altLang="de-DE" sz="2000" b="1" dirty="0">
                <a:ea typeface="Arial Unicode MS" pitchFamily="34" charset="-128"/>
                <a:cs typeface="Times New Roman" panose="02020603050405020304" pitchFamily="18" charset="0"/>
              </a:rPr>
              <a:t>Koalitionsvertrag der Bundesregierung  - Pflege: </a:t>
            </a:r>
          </a:p>
          <a:p>
            <a:pPr marL="361950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e-DE" altLang="de-DE" sz="2000" b="1" i="1" dirty="0">
                <a:solidFill>
                  <a:srgbClr val="0070C0"/>
                </a:solidFill>
                <a:ea typeface="Arial Unicode MS" pitchFamily="34" charset="-128"/>
                <a:cs typeface="Times New Roman" panose="02020603050405020304" pitchFamily="18" charset="0"/>
              </a:rPr>
              <a:t>„Wir wollen die Bezahlung in der Altenpflege nach Tarif stärken. Gemeinsam mit den Tarifpartnern wollen wir dafür sorgen, dass Tarifverträge in der Altenpflege flächendeckend zur Anwendung kommen.“</a:t>
            </a: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10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34988" algn="l"/>
              </a:tabLst>
              <a:defRPr/>
            </a:pPr>
            <a:r>
              <a:rPr lang="de-DE" altLang="de-DE" sz="2000" b="1" dirty="0">
                <a:ea typeface="Arial Unicode MS" pitchFamily="34" charset="-128"/>
                <a:cs typeface="Times New Roman" panose="02020603050405020304" pitchFamily="18" charset="0"/>
              </a:rPr>
              <a:t>=&gt; Konzertierte Aktion Pflege (KAP) – </a:t>
            </a: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Gründung des BVAP</a:t>
            </a:r>
            <a:endParaRPr lang="de-DE" altLang="de-DE" sz="2000" b="1" dirty="0">
              <a:solidFill>
                <a:schemeClr val="accent2">
                  <a:lumMod val="60000"/>
                  <a:lumOff val="40000"/>
                </a:schemeClr>
              </a:solidFill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Zuwendungs- und Transparenzvereinbarung 2019 NRW - §10 Abs. 3:  </a:t>
            </a:r>
          </a:p>
          <a:p>
            <a:pPr marL="361950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e-DE" altLang="de-DE" sz="2000" b="1" i="1" dirty="0" smtClean="0">
                <a:solidFill>
                  <a:srgbClr val="0070C0"/>
                </a:solidFill>
                <a:ea typeface="Arial Unicode MS" pitchFamily="34" charset="-128"/>
                <a:cs typeface="Times New Roman" panose="02020603050405020304" pitchFamily="18" charset="0"/>
              </a:rPr>
              <a:t>„ …Weiterleitung von Zuschüssen an Untergliederungen, Träger und Projekte, die Mitarbeiterinnen und Mitarbeiter nicht mindestens nach den im jeweiligen Spitzenverbandsbereich geltenden tariflichen Bedingungen beschäftigen“</a:t>
            </a: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2000" b="1" dirty="0"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8569325" y="6607175"/>
            <a:ext cx="433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287094-2F14-490F-AED2-A5DCE3395B64}" type="slidenum">
              <a:rPr lang="de-DE" altLang="de-DE" sz="10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0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de-DE" altLang="de-DE" sz="2400" b="1" dirty="0"/>
              <a:t>Relevanz des Themas</a:t>
            </a:r>
            <a:endParaRPr lang="de-DE" altLang="de-DE" sz="24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28369"/>
          </a:xfrm>
        </p:spPr>
        <p:txBody>
          <a:bodyPr/>
          <a:lstStyle/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1000" b="1" dirty="0" smtClean="0">
              <a:ea typeface="Arial Unicode MS" pitchFamily="34" charset="-128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Pauschalfortschreibungen: Differenzierung nach tarifgebundenen / nicht-tarifgebundenen Trägern in Eingliederungshilfe und Pflege</a:t>
            </a: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err="1" smtClean="0">
                <a:ea typeface="Arial Unicode MS" pitchFamily="34" charset="-128"/>
                <a:cs typeface="Times New Roman" panose="02020603050405020304" pitchFamily="18" charset="0"/>
              </a:rPr>
              <a:t>Ambul</a:t>
            </a: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. Pflege – Ende der Verhandlungsgemeinschaft der LAG FW?</a:t>
            </a: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de-DE" altLang="de-DE" sz="20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Eingliederungshilfe – Ende der landeseinheitlichen Preise?</a:t>
            </a: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de-DE" altLang="de-DE" sz="20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KIBIZ (E) – Koppelung der Fortschreibungsrate an TVöD-</a:t>
            </a:r>
            <a:r>
              <a:rPr lang="de-DE" altLang="de-DE" sz="2000" b="1" dirty="0" err="1" smtClean="0">
                <a:ea typeface="Arial Unicode MS" pitchFamily="34" charset="-128"/>
                <a:cs typeface="Times New Roman" panose="02020603050405020304" pitchFamily="18" charset="0"/>
              </a:rPr>
              <a:t>SuE</a:t>
            </a: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…</a:t>
            </a: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8569325" y="6607175"/>
            <a:ext cx="433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287094-2F14-490F-AED2-A5DCE3395B64}" type="slidenum">
              <a:rPr lang="de-DE" altLang="de-DE" sz="10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de-DE" altLang="de-DE" sz="2400" b="1" dirty="0" smtClean="0"/>
              <a:t>(Fach-)Politische Einordnung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28369"/>
          </a:xfrm>
        </p:spPr>
        <p:txBody>
          <a:bodyPr/>
          <a:lstStyle/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de-DE" altLang="de-DE" sz="20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Welche Konsequenzen ergeben sich daraus für den Paritätischen? </a:t>
            </a:r>
          </a:p>
          <a:p>
            <a:pPr marL="801688" indent="-354013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de-DE" altLang="de-DE" sz="1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801688" indent="-354013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… für den Zusammenhalt der Freien Wohlfahrtspflege (BAG, LAG)?</a:t>
            </a:r>
          </a:p>
          <a:p>
            <a:pPr marL="801688" indent="-354013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… für den Zusammenhalt der Paritätischen Mitglieder?</a:t>
            </a:r>
          </a:p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Risiken:</a:t>
            </a:r>
            <a:r>
              <a:rPr lang="de-DE" altLang="de-DE" sz="2000" b="1" dirty="0">
                <a:ea typeface="Arial Unicode MS" pitchFamily="34" charset="-128"/>
                <a:cs typeface="Times New Roman" panose="02020603050405020304" pitchFamily="18" charset="0"/>
              </a:rPr>
              <a:t>	</a:t>
            </a: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077913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Individualisierung der Interessenvertretung</a:t>
            </a:r>
            <a:endParaRPr lang="de-DE" altLang="de-DE" sz="20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077913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Primär </a:t>
            </a:r>
            <a:r>
              <a:rPr lang="de-DE" altLang="de-DE" sz="2000" b="1" dirty="0">
                <a:ea typeface="Arial Unicode MS" pitchFamily="34" charset="-128"/>
                <a:cs typeface="Times New Roman" panose="02020603050405020304" pitchFamily="18" charset="0"/>
              </a:rPr>
              <a:t>auf der </a:t>
            </a: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Entgeltebene</a:t>
            </a:r>
            <a:r>
              <a:rPr lang="de-DE" altLang="de-DE" sz="2000" b="1" dirty="0">
                <a:ea typeface="Arial Unicode MS" pitchFamily="34" charset="-128"/>
                <a:cs typeface="Times New Roman" panose="02020603050405020304" pitchFamily="18" charset="0"/>
              </a:rPr>
              <a:t>	</a:t>
            </a: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077913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Perspektive: auch fachlich-inhaltliche Differenzierung (?)</a:t>
            </a:r>
            <a:endParaRPr lang="de-DE" altLang="de-DE" sz="20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20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8569325" y="6607175"/>
            <a:ext cx="433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287094-2F14-490F-AED2-A5DCE3395B64}" type="slidenum">
              <a:rPr lang="de-DE" altLang="de-DE" sz="10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de-DE" altLang="de-DE" sz="2400" b="1" dirty="0" smtClean="0"/>
              <a:t>Weitere Entwicklungen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5328369"/>
          </a:xfrm>
        </p:spPr>
        <p:txBody>
          <a:bodyPr/>
          <a:lstStyle/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de-DE" altLang="de-DE" sz="1400" b="1" dirty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tabLst>
                <a:tab pos="630238" algn="l"/>
              </a:tabLst>
              <a:defRPr/>
            </a:pPr>
            <a:endParaRPr lang="de-DE" altLang="de-DE" sz="12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Symbol" panose="05050102010706020507" pitchFamily="18" charset="2"/>
              <a:buChar char="Þ"/>
              <a:tabLst>
                <a:tab pos="630238" algn="l"/>
              </a:tabLst>
              <a:defRPr/>
            </a:pPr>
            <a:r>
              <a:rPr lang="de-DE" altLang="de-DE" sz="2000" b="1" dirty="0">
                <a:ea typeface="Arial Unicode MS" pitchFamily="34" charset="-128"/>
                <a:cs typeface="Times New Roman" panose="02020603050405020304" pitchFamily="18" charset="0"/>
              </a:rPr>
              <a:t>Grundsatzbeschluss des Landesvorstands vom 12.07.2019 </a:t>
            </a: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Symbol" panose="05050102010706020507" pitchFamily="18" charset="2"/>
              <a:buChar char="Þ"/>
              <a:tabLst>
                <a:tab pos="630238" algn="l"/>
              </a:tabLst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Symbol" panose="05050102010706020507" pitchFamily="18" charset="2"/>
              <a:buChar char="Þ"/>
              <a:tabLst>
                <a:tab pos="630238" algn="l"/>
              </a:tabLst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Entwicklung </a:t>
            </a:r>
            <a:r>
              <a:rPr lang="de-DE" altLang="de-DE" sz="2000" b="1" dirty="0">
                <a:ea typeface="Arial Unicode MS" pitchFamily="34" charset="-128"/>
                <a:cs typeface="Times New Roman" panose="02020603050405020304" pitchFamily="18" charset="0"/>
              </a:rPr>
              <a:t>eines NRW-Tarifwerks </a:t>
            </a: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in Kooperation mit einem der bestehenden Arbeitgeberverbände  </a:t>
            </a:r>
          </a:p>
          <a:p>
            <a:pPr marL="180975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Symbol" panose="05050102010706020507" pitchFamily="18" charset="2"/>
              <a:buChar char="Þ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Kommunikation in den Verband </a:t>
            </a:r>
            <a:r>
              <a:rPr lang="de-DE" altLang="de-DE" sz="1800" b="1" dirty="0" smtClean="0">
                <a:ea typeface="Arial Unicode MS" pitchFamily="34" charset="-128"/>
                <a:cs typeface="Times New Roman" panose="02020603050405020304" pitchFamily="18" charset="0"/>
              </a:rPr>
              <a:t>(Kolleg*innen, Mitgliedsorganisationen)</a:t>
            </a: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Symbol" panose="05050102010706020507" pitchFamily="18" charset="2"/>
              <a:buChar char="Þ"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Symbol" panose="05050102010706020507" pitchFamily="18" charset="2"/>
              <a:buChar char="Þ"/>
              <a:defRPr/>
            </a:pPr>
            <a:r>
              <a:rPr lang="de-DE" altLang="de-DE" sz="2000" b="1" dirty="0" smtClean="0">
                <a:ea typeface="Arial Unicode MS" pitchFamily="34" charset="-128"/>
                <a:cs typeface="Times New Roman" panose="02020603050405020304" pitchFamily="18" charset="0"/>
              </a:rPr>
              <a:t>Auftakt/Start im 2. Quartal 2020</a:t>
            </a:r>
          </a:p>
          <a:p>
            <a:pPr marL="523875">
              <a:spcBef>
                <a:spcPct val="0"/>
              </a:spcBef>
              <a:spcAft>
                <a:spcPts val="600"/>
              </a:spcAft>
              <a:buFont typeface="Symbol" panose="05050102010706020507" pitchFamily="18" charset="2"/>
              <a:buChar char="Þ"/>
              <a:defRPr/>
            </a:pPr>
            <a:endParaRPr lang="de-DE" altLang="de-DE" sz="2000" b="1" dirty="0" smtClean="0"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8569325" y="6607175"/>
            <a:ext cx="433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287094-2F14-490F-AED2-A5DCE3395B64}" type="slidenum">
              <a:rPr lang="de-DE" altLang="de-DE" sz="10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7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687512"/>
            <a:ext cx="8856663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endParaRPr lang="de-DE" sz="2000" b="1" kern="0" dirty="0" smtClean="0"/>
          </a:p>
          <a:p>
            <a:pPr marL="361950" indent="0" algn="ctr">
              <a:spcAft>
                <a:spcPts val="60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b="1" kern="0" dirty="0" smtClean="0"/>
              <a:t>Vielen Dank für Ihre Aufmerksamkeit!</a:t>
            </a:r>
          </a:p>
          <a:p>
            <a:pPr marL="361950" indent="0" algn="ctr">
              <a:spcAft>
                <a:spcPts val="600"/>
              </a:spcAft>
              <a:buFontTx/>
              <a:buNone/>
              <a:tabLst>
                <a:tab pos="1339850" algn="l"/>
              </a:tabLst>
              <a:defRPr/>
            </a:pPr>
            <a:endParaRPr lang="de-DE" sz="1200" b="1" kern="0" dirty="0" smtClean="0"/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endParaRPr lang="de-DE" sz="1800" b="1" kern="0" dirty="0" smtClean="0"/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/>
              <a:t>Frank Wübbold</a:t>
            </a:r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/>
              <a:t>Leiter </a:t>
            </a:r>
            <a:r>
              <a:rPr lang="de-DE" sz="1800" b="1" kern="0" dirty="0"/>
              <a:t>Projekt </a:t>
            </a:r>
            <a:r>
              <a:rPr lang="de-DE" sz="1800" b="1" kern="0" dirty="0" smtClean="0"/>
              <a:t>Tarifgemeinschaft</a:t>
            </a:r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/>
              <a:t>Der </a:t>
            </a:r>
            <a:r>
              <a:rPr lang="de-DE" sz="1800" b="1" kern="0" dirty="0"/>
              <a:t>Paritätische </a:t>
            </a:r>
            <a:r>
              <a:rPr lang="de-DE" sz="1800" b="1" kern="0" dirty="0" smtClean="0"/>
              <a:t>NRW</a:t>
            </a:r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/>
              <a:t>Loher </a:t>
            </a:r>
            <a:r>
              <a:rPr lang="de-DE" sz="1800" b="1" kern="0" dirty="0"/>
              <a:t>Str. 7 </a:t>
            </a:r>
            <a:endParaRPr lang="de-DE" sz="1800" b="1" kern="0" dirty="0" smtClean="0"/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/>
              <a:t>42283 Wuppertal</a:t>
            </a:r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/>
              <a:t>Telefon</a:t>
            </a:r>
            <a:r>
              <a:rPr lang="de-DE" sz="1800" b="1" kern="0" dirty="0"/>
              <a:t>: 0202 28 22 </a:t>
            </a:r>
            <a:r>
              <a:rPr lang="de-DE" sz="1800" b="1" kern="0" dirty="0" smtClean="0"/>
              <a:t>186</a:t>
            </a:r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/>
              <a:t>Mobil</a:t>
            </a:r>
            <a:r>
              <a:rPr lang="de-DE" sz="1800" b="1" kern="0" dirty="0"/>
              <a:t>: 01520 18 97 </a:t>
            </a:r>
            <a:r>
              <a:rPr lang="de-DE" sz="1800" b="1" kern="0" dirty="0" smtClean="0"/>
              <a:t>116</a:t>
            </a:r>
          </a:p>
          <a:p>
            <a:pPr marL="361950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339850" algn="l"/>
              </a:tabLst>
              <a:defRPr/>
            </a:pPr>
            <a:r>
              <a:rPr lang="de-DE" sz="1800" b="1" kern="0" dirty="0" smtClean="0">
                <a:hlinkClick r:id="rId2"/>
              </a:rPr>
              <a:t>wuebbold@paritaet-nrw.org</a:t>
            </a:r>
            <a:endParaRPr lang="de-DE" sz="1800" b="1" kern="0" dirty="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z="24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3" y="1196975"/>
            <a:ext cx="8856662" cy="1727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de-DE" sz="2000" b="1" dirty="0" smtClean="0"/>
          </a:p>
          <a:p>
            <a:pPr marL="361950" indent="0" algn="ctr">
              <a:spcAft>
                <a:spcPts val="600"/>
              </a:spcAft>
              <a:buFontTx/>
              <a:buNone/>
              <a:tabLst>
                <a:tab pos="1339850" algn="l"/>
              </a:tabLst>
              <a:defRPr/>
            </a:pPr>
            <a:endParaRPr lang="de-DE" sz="4800" b="1" dirty="0" smtClean="0"/>
          </a:p>
          <a:p>
            <a:pPr marL="361950" indent="0" algn="ctr">
              <a:spcAft>
                <a:spcPts val="600"/>
              </a:spcAft>
              <a:buFontTx/>
              <a:buNone/>
              <a:tabLst>
                <a:tab pos="1339850" algn="l"/>
              </a:tabLst>
              <a:defRPr/>
            </a:pPr>
            <a:endParaRPr lang="de-DE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Master_Verband">
  <a:themeElements>
    <a:clrScheme name="ppt_Master_Verb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Master_Verb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Master_Verb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_Master_Verband">
  <a:themeElements>
    <a:clrScheme name="ppt_Master_Verb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Master_Verb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Master_Verb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Verb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Verb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ppt_Master_Verband</Template>
  <TotalTime>0</TotalTime>
  <Words>260</Words>
  <Application>Microsoft Office PowerPoint</Application>
  <PresentationFormat>Bildschirmpräsentation (4:3)</PresentationFormat>
  <Paragraphs>75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ppt_Master_Verband</vt:lpstr>
      <vt:lpstr>1_ppt_Master_Verband</vt:lpstr>
      <vt:lpstr>Projekt Tarifgemeinschaft NRW Arbeitgeberforum Tarifbindung  Kaiserslautern 18.09.2019</vt:lpstr>
      <vt:lpstr>Praxis der Mitgliedsorganisationen</vt:lpstr>
      <vt:lpstr>Relevanz des Themas</vt:lpstr>
      <vt:lpstr>Relevanz des Themas</vt:lpstr>
      <vt:lpstr>(Fach-)Politische Einordnung</vt:lpstr>
      <vt:lpstr>Weitere Entwicklungen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wuebbold</dc:creator>
  <cp:lastModifiedBy>Sabine Wollin</cp:lastModifiedBy>
  <cp:revision>673</cp:revision>
  <cp:lastPrinted>2019-07-11T14:06:00Z</cp:lastPrinted>
  <dcterms:created xsi:type="dcterms:W3CDTF">2012-04-19T10:08:29Z</dcterms:created>
  <dcterms:modified xsi:type="dcterms:W3CDTF">2019-09-23T07:01:07Z</dcterms:modified>
</cp:coreProperties>
</file>