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68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67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08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ABF7E-EF45-4411-BA6B-D5BFA4CA0EA7}" type="datetimeFigureOut">
              <a:rPr lang="de-DE" smtClean="0"/>
              <a:t>28.08.2019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2212-003E-4264-873F-D9CEDBE04A1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3612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ABF7E-EF45-4411-BA6B-D5BFA4CA0EA7}" type="datetimeFigureOut">
              <a:rPr lang="de-DE" smtClean="0"/>
              <a:t>28.08.2019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2212-003E-4264-873F-D9CEDBE04A1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3488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ABF7E-EF45-4411-BA6B-D5BFA4CA0EA7}" type="datetimeFigureOut">
              <a:rPr lang="de-DE" smtClean="0"/>
              <a:t>28.08.2019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2212-003E-4264-873F-D9CEDBE04A1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0717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7889-1702-48BE-8FB1-C8D5D6D3EA4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28.08.2019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DC6E-128A-4E96-8CAC-EB11A186732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451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7889-1702-48BE-8FB1-C8D5D6D3EA4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28.08.2019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DC6E-128A-4E96-8CAC-EB11A186732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446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7889-1702-48BE-8FB1-C8D5D6D3EA4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28.08.2019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DC6E-128A-4E96-8CAC-EB11A186732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173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7889-1702-48BE-8FB1-C8D5D6D3EA4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28.08.2019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DC6E-128A-4E96-8CAC-EB11A186732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79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7889-1702-48BE-8FB1-C8D5D6D3EA4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28.08.2019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DC6E-128A-4E96-8CAC-EB11A186732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498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7889-1702-48BE-8FB1-C8D5D6D3EA4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28.08.2019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DC6E-128A-4E96-8CAC-EB11A186732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8509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7889-1702-48BE-8FB1-C8D5D6D3EA4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28.08.2019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DC6E-128A-4E96-8CAC-EB11A186732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801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7889-1702-48BE-8FB1-C8D5D6D3EA4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28.08.2019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DC6E-128A-4E96-8CAC-EB11A186732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56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ABF7E-EF45-4411-BA6B-D5BFA4CA0EA7}" type="datetimeFigureOut">
              <a:rPr lang="de-DE" smtClean="0"/>
              <a:t>28.08.2019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2212-003E-4264-873F-D9CEDBE04A1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07929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7889-1702-48BE-8FB1-C8D5D6D3EA4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28.08.2019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DC6E-128A-4E96-8CAC-EB11A186732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0450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7889-1702-48BE-8FB1-C8D5D6D3EA4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28.08.2019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DC6E-128A-4E96-8CAC-EB11A186732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7253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7889-1702-48BE-8FB1-C8D5D6D3EA4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28.08.2019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DC6E-128A-4E96-8CAC-EB11A186732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62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ABF7E-EF45-4411-BA6B-D5BFA4CA0EA7}" type="datetimeFigureOut">
              <a:rPr lang="de-DE" smtClean="0"/>
              <a:t>28.08.2019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2212-003E-4264-873F-D9CEDBE04A1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492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ABF7E-EF45-4411-BA6B-D5BFA4CA0EA7}" type="datetimeFigureOut">
              <a:rPr lang="de-DE" smtClean="0"/>
              <a:t>28.08.2019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2212-003E-4264-873F-D9CEDBE04A1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7994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ABF7E-EF45-4411-BA6B-D5BFA4CA0EA7}" type="datetimeFigureOut">
              <a:rPr lang="de-DE" smtClean="0"/>
              <a:t>28.08.2019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2212-003E-4264-873F-D9CEDBE04A1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9304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ABF7E-EF45-4411-BA6B-D5BFA4CA0EA7}" type="datetimeFigureOut">
              <a:rPr lang="de-DE" smtClean="0"/>
              <a:t>28.08.2019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2212-003E-4264-873F-D9CEDBE04A1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1105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ABF7E-EF45-4411-BA6B-D5BFA4CA0EA7}" type="datetimeFigureOut">
              <a:rPr lang="de-DE" smtClean="0"/>
              <a:t>28.08.2019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2212-003E-4264-873F-D9CEDBE04A1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4138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ABF7E-EF45-4411-BA6B-D5BFA4CA0EA7}" type="datetimeFigureOut">
              <a:rPr lang="de-DE" smtClean="0"/>
              <a:t>28.08.2019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2212-003E-4264-873F-D9CEDBE04A1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0748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ABF7E-EF45-4411-BA6B-D5BFA4CA0EA7}" type="datetimeFigureOut">
              <a:rPr lang="de-DE" smtClean="0"/>
              <a:t>28.08.2019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2212-003E-4264-873F-D9CEDBE04A1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225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ABF7E-EF45-4411-BA6B-D5BFA4CA0EA7}" type="datetimeFigureOut">
              <a:rPr lang="de-DE" smtClean="0"/>
              <a:t>28.08.2019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92212-003E-4264-873F-D9CEDBE04A1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664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F7889-1702-48BE-8FB1-C8D5D6D3EA4B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28.08.2019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0DC6E-128A-4E96-8CAC-EB11A1867328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Zur Startsei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60648"/>
            <a:ext cx="2470795" cy="508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41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paritaet-rps.org/fileadmin/Resources_rti/Public/Redaktion/Downloads/2019/OOOrganigramm_Stand_162019.pdf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818855"/>
          </a:xfrm>
        </p:spPr>
        <p:txBody>
          <a:bodyPr>
            <a:noAutofit/>
          </a:bodyPr>
          <a:lstStyle/>
          <a:p>
            <a:pPr algn="l"/>
            <a:r>
              <a:rPr lang="de-DE" sz="2800" dirty="0" smtClean="0"/>
              <a:t>Vorstellung</a:t>
            </a:r>
            <a:br>
              <a:rPr lang="de-DE" sz="2800" dirty="0" smtClean="0"/>
            </a:b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Der Paritätische auf Bundes- und Landesebene</a:t>
            </a:r>
            <a:br>
              <a:rPr lang="de-DE" sz="2800" dirty="0" smtClean="0"/>
            </a:b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>Jahrestreffen für (neue) 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Vorstände/Geschäftsführungen</a:t>
            </a:r>
            <a:b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20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de-DE" sz="20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</a:rPr>
              <a:t>Kaiserslautern, 29.08.2019</a:t>
            </a: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 descr="Zur Startse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60648"/>
            <a:ext cx="2470795" cy="508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56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691555" y="2060848"/>
            <a:ext cx="6472733" cy="19442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683568" y="4459424"/>
            <a:ext cx="6472733" cy="23985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691555" y="2060848"/>
            <a:ext cx="652303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Umsetzung des Bundesteilhabegesetzes auf Landesebene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Umsetzung der neuen gesetzlichen Rahmenbedingungen in der Pflege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Umsetzung von Neuregelungen im Bereich Kinder-Jugendhilfe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Und viele Themen mehr…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endParaRPr lang="de-DE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Digitalisierung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Datenschutz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Generationswechsel in der Sozialwirtschaft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Governance und Compliance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Innovationen in gemeinnützigen Organisationen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Tarifliche Vergütung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Regionalisierung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8032" y="832024"/>
            <a:ext cx="8276456" cy="1181993"/>
          </a:xfrm>
        </p:spPr>
        <p:txBody>
          <a:bodyPr anchor="t" anchorCtr="0">
            <a:noAutofit/>
          </a:bodyPr>
          <a:lstStyle/>
          <a:p>
            <a:pPr algn="l"/>
            <a:r>
              <a:rPr lang="de-DE" sz="2800" dirty="0"/>
              <a:t>Der Blick in die Zukunft: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welche </a:t>
            </a:r>
            <a:r>
              <a:rPr lang="de-DE" sz="2800" dirty="0"/>
              <a:t>(neuen) Themen in Arbeit sind</a:t>
            </a:r>
          </a:p>
        </p:txBody>
      </p:sp>
      <p:sp>
        <p:nvSpPr>
          <p:cNvPr id="3" name="AutoShape 2" descr="Bildergebnis für fünfter wohlfahrtsverb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" name="AutoShape 4" descr="Bildergebnis für fünfter wohlfahrtsverban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AutoShape 6" descr="Bildergebnis für fünfter wohlfahrtsverband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3563888" y="-747464"/>
            <a:ext cx="2299909" cy="55979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Mitgliederversammlung</a:t>
            </a:r>
            <a:endParaRPr lang="de-DE" sz="14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Hamm\AppData\Local\Microsoft\Windows\INetCache\IE\7EQ11XS0\notepad-771599_960_72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301" y="2060848"/>
            <a:ext cx="1987699" cy="4797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79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818855"/>
          </a:xfrm>
        </p:spPr>
        <p:txBody>
          <a:bodyPr>
            <a:noAutofit/>
          </a:bodyPr>
          <a:lstStyle/>
          <a:p>
            <a:pPr algn="l"/>
            <a:r>
              <a:rPr lang="de-DE" sz="2800" dirty="0" smtClean="0">
                <a:solidFill>
                  <a:schemeClr val="bg1">
                    <a:lumMod val="50000"/>
                  </a:schemeClr>
                </a:solidFill>
              </a:rPr>
              <a:t>Vorstellung</a:t>
            </a:r>
            <a:br>
              <a:rPr lang="de-DE" sz="2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2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br>
              <a:rPr lang="de-DE" sz="2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2800" dirty="0" smtClean="0">
                <a:solidFill>
                  <a:schemeClr val="bg1">
                    <a:lumMod val="50000"/>
                  </a:schemeClr>
                </a:solidFill>
              </a:rPr>
              <a:t>Der Paritätische auf Bundes- und Landesebene</a:t>
            </a:r>
            <a:r>
              <a:rPr lang="de-DE" sz="2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de-DE" sz="28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28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de-DE" sz="2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2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de-DE" sz="28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2800" b="1" dirty="0"/>
              <a:t>Vielen Dank für Ihre Aufmerksamkeit!</a:t>
            </a:r>
            <a:r>
              <a:rPr lang="de-DE" sz="2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de-DE" sz="28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2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de-DE" sz="2800" dirty="0">
                <a:solidFill>
                  <a:schemeClr val="bg1">
                    <a:lumMod val="50000"/>
                  </a:schemeClr>
                </a:solidFill>
              </a:rPr>
            </a:br>
            <a:endParaRPr lang="de-DE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62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8032" y="832024"/>
            <a:ext cx="7772400" cy="1181993"/>
          </a:xfrm>
        </p:spPr>
        <p:txBody>
          <a:bodyPr anchor="t" anchorCtr="0">
            <a:normAutofit/>
          </a:bodyPr>
          <a:lstStyle/>
          <a:p>
            <a:pPr algn="l"/>
            <a:r>
              <a:rPr lang="de-DE" sz="2800" dirty="0" smtClean="0"/>
              <a:t>Der Paritätische:</a:t>
            </a:r>
            <a:br>
              <a:rPr lang="de-DE" sz="2800" dirty="0" smtClean="0"/>
            </a:br>
            <a:r>
              <a:rPr lang="de-DE" sz="2800" dirty="0" smtClean="0"/>
              <a:t>Wer wir sind und was wir machen</a:t>
            </a:r>
            <a:endParaRPr lang="de-DE" sz="2800" dirty="0"/>
          </a:p>
        </p:txBody>
      </p:sp>
      <p:sp>
        <p:nvSpPr>
          <p:cNvPr id="5" name="Textfeld 4"/>
          <p:cNvSpPr txBox="1"/>
          <p:nvPr/>
        </p:nvSpPr>
        <p:spPr>
          <a:xfrm>
            <a:off x="691555" y="2060848"/>
            <a:ext cx="762486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dirty="0" smtClean="0"/>
              <a:t>Der Blick zurück: wie der Paritätische entstand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dirty="0" smtClean="0"/>
              <a:t>Die Besonderheiten des Paritätischen – oder: was unterscheidet den Paritätischen von anderen Wohlfahrtsverbänden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dirty="0" smtClean="0"/>
              <a:t>Wer macht was: der Paritätische auf Bundes- und Landesebene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dirty="0" smtClean="0"/>
              <a:t>Der Paritätische Rheinland-Pfalz/Saarland: Struktur, Zahlen, Daten und Fakten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dirty="0" smtClean="0"/>
              <a:t>Der Paritätische als Mitgliederverband: Leistungen des Verbandes für die Mitglieder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dirty="0" smtClean="0"/>
              <a:t>Der Blick in die Zukunft: welche (neuen) Themen in Arbeit sind</a:t>
            </a:r>
          </a:p>
        </p:txBody>
      </p:sp>
    </p:spTree>
    <p:extLst>
      <p:ext uri="{BB962C8B-B14F-4D97-AF65-F5344CB8AC3E}">
        <p14:creationId xmlns:p14="http://schemas.microsoft.com/office/powerpoint/2010/main" val="200886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8032" y="832024"/>
            <a:ext cx="7772400" cy="1181993"/>
          </a:xfrm>
        </p:spPr>
        <p:txBody>
          <a:bodyPr anchor="t" anchorCtr="0">
            <a:noAutofit/>
          </a:bodyPr>
          <a:lstStyle/>
          <a:p>
            <a:pPr algn="l"/>
            <a:r>
              <a:rPr lang="de-DE" sz="2800" dirty="0"/>
              <a:t>Der Blick zurück: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wie </a:t>
            </a:r>
            <a:r>
              <a:rPr lang="de-DE" sz="2800" dirty="0"/>
              <a:t>der Paritätische entstand</a:t>
            </a:r>
            <a:br>
              <a:rPr lang="de-DE" sz="2800" dirty="0"/>
            </a:br>
            <a:endParaRPr lang="de-DE" sz="2800" dirty="0"/>
          </a:p>
        </p:txBody>
      </p:sp>
      <p:sp>
        <p:nvSpPr>
          <p:cNvPr id="5" name="Textfeld 4"/>
          <p:cNvSpPr txBox="1"/>
          <p:nvPr/>
        </p:nvSpPr>
        <p:spPr>
          <a:xfrm>
            <a:off x="691555" y="2060848"/>
            <a:ext cx="568064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0070C0"/>
                </a:solidFill>
              </a:rPr>
              <a:t>1924</a:t>
            </a:r>
            <a:r>
              <a:rPr lang="de-DE" sz="2000" dirty="0" smtClean="0"/>
              <a:t>	Gründung der „</a:t>
            </a:r>
            <a:r>
              <a:rPr lang="de-DE" sz="2000" dirty="0"/>
              <a:t>Vereinigung der freien </a:t>
            </a:r>
            <a:r>
              <a:rPr lang="de-DE" sz="2000" dirty="0" smtClean="0"/>
              <a:t>	privaten gemeinnützigen Wohlfahrts-	</a:t>
            </a:r>
            <a:r>
              <a:rPr lang="de-DE" sz="2000" dirty="0" err="1" smtClean="0"/>
              <a:t>einrichtungen</a:t>
            </a:r>
            <a:r>
              <a:rPr lang="de-DE" sz="2000" dirty="0" smtClean="0"/>
              <a:t> </a:t>
            </a:r>
            <a:r>
              <a:rPr lang="de-DE" sz="2000" dirty="0"/>
              <a:t>Deutschlands e. V</a:t>
            </a:r>
            <a:r>
              <a:rPr lang="de-DE" sz="2000" dirty="0" smtClean="0"/>
              <a:t>.“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000" dirty="0"/>
          </a:p>
          <a:p>
            <a:r>
              <a:rPr lang="de-DE" sz="2000" dirty="0">
                <a:solidFill>
                  <a:srgbClr val="0070C0"/>
                </a:solidFill>
              </a:rPr>
              <a:t>1925</a:t>
            </a:r>
            <a:r>
              <a:rPr lang="de-DE" sz="2000" dirty="0" smtClean="0"/>
              <a:t>	Umbenennung in „Fünfter 	Wohlfahrtsverband“ (VWV)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000" dirty="0"/>
          </a:p>
          <a:p>
            <a:r>
              <a:rPr lang="de-DE" sz="2000" dirty="0">
                <a:solidFill>
                  <a:srgbClr val="0070C0"/>
                </a:solidFill>
              </a:rPr>
              <a:t>1932</a:t>
            </a:r>
            <a:r>
              <a:rPr lang="de-DE" sz="2000" dirty="0" smtClean="0"/>
              <a:t>	Umbenennung in „Deutscher Paritätischer 	Wohlfahrtsverband“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r>
              <a:rPr lang="de-DE" sz="2000" dirty="0">
                <a:solidFill>
                  <a:srgbClr val="0070C0"/>
                </a:solidFill>
              </a:rPr>
              <a:t>1934</a:t>
            </a:r>
            <a:r>
              <a:rPr lang="de-DE" sz="2000" dirty="0" smtClean="0"/>
              <a:t>	Auflösung </a:t>
            </a:r>
          </a:p>
          <a:p>
            <a:endParaRPr lang="de-DE" sz="2000" dirty="0"/>
          </a:p>
          <a:p>
            <a:r>
              <a:rPr lang="de-DE" sz="2000" dirty="0" smtClean="0">
                <a:solidFill>
                  <a:srgbClr val="0070C0"/>
                </a:solidFill>
              </a:rPr>
              <a:t>1950</a:t>
            </a:r>
            <a:r>
              <a:rPr lang="de-DE" sz="2000" dirty="0" smtClean="0"/>
              <a:t>	(Wieder-)Gründung nach dem Krieg</a:t>
            </a:r>
          </a:p>
          <a:p>
            <a:endParaRPr lang="de-DE" sz="2000" dirty="0"/>
          </a:p>
        </p:txBody>
      </p:sp>
      <p:sp>
        <p:nvSpPr>
          <p:cNvPr id="3" name="AutoShape 2" descr="Bildergebnis für fünfter wohlfahrtsverb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" name="AutoShape 4" descr="Bildergebnis für fünfter wohlfahrtsverban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AutoShape 6" descr="Bildergebnis für fünfter wohlfahrtsverband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551" y="2132856"/>
            <a:ext cx="20955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926" y="4725144"/>
            <a:ext cx="14287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59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8032" y="832024"/>
            <a:ext cx="8276456" cy="1181993"/>
          </a:xfrm>
        </p:spPr>
        <p:txBody>
          <a:bodyPr anchor="t" anchorCtr="0">
            <a:noAutofit/>
          </a:bodyPr>
          <a:lstStyle/>
          <a:p>
            <a:pPr algn="l"/>
            <a:r>
              <a:rPr lang="de-DE" sz="2800" dirty="0"/>
              <a:t>Die Besonderheiten des Paritätischen – oder: </a:t>
            </a:r>
            <a:r>
              <a:rPr lang="de-DE" sz="2800" dirty="0" smtClean="0"/>
              <a:t>was </a:t>
            </a:r>
            <a:r>
              <a:rPr lang="de-DE" sz="2800" dirty="0"/>
              <a:t>unterscheidet </a:t>
            </a:r>
            <a:r>
              <a:rPr lang="de-DE" sz="2800" dirty="0" smtClean="0"/>
              <a:t>ihn von anderen Wohlfahrtsverbänden</a:t>
            </a:r>
            <a:endParaRPr lang="de-DE" sz="2800" dirty="0"/>
          </a:p>
        </p:txBody>
      </p:sp>
      <p:sp>
        <p:nvSpPr>
          <p:cNvPr id="5" name="Textfeld 4"/>
          <p:cNvSpPr txBox="1"/>
          <p:nvPr/>
        </p:nvSpPr>
        <p:spPr>
          <a:xfrm>
            <a:off x="691555" y="2060848"/>
            <a:ext cx="524859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Das </a:t>
            </a:r>
            <a:r>
              <a:rPr lang="de-DE" sz="2000" b="1" dirty="0"/>
              <a:t>Selbstverständnis</a:t>
            </a:r>
            <a:r>
              <a:rPr lang="de-DE" sz="2000" dirty="0"/>
              <a:t> des </a:t>
            </a:r>
            <a:r>
              <a:rPr lang="de-DE" sz="2000" dirty="0" smtClean="0"/>
              <a:t>Verbandes: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jeder </a:t>
            </a:r>
            <a:r>
              <a:rPr lang="de-DE" sz="2000" dirty="0"/>
              <a:t>Mensch hat den gleichen Respekt verdient und soll gleiche Chancen </a:t>
            </a:r>
            <a:r>
              <a:rPr lang="de-DE" sz="2000" dirty="0" smtClean="0"/>
              <a:t>auf Selbstbestimmung und Teilhabe haben</a:t>
            </a: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der </a:t>
            </a:r>
            <a:r>
              <a:rPr lang="de-DE" sz="2000" dirty="0"/>
              <a:t>Gedanke der </a:t>
            </a:r>
            <a:r>
              <a:rPr lang="de-DE" sz="2000" b="1" dirty="0"/>
              <a:t>Gleichwertigkeit</a:t>
            </a:r>
            <a:r>
              <a:rPr lang="de-DE" sz="2000" dirty="0"/>
              <a:t> aller (lateinisch: </a:t>
            </a:r>
            <a:r>
              <a:rPr lang="de-DE" sz="2000" i="1" dirty="0" err="1"/>
              <a:t>paritas</a:t>
            </a:r>
            <a:r>
              <a:rPr lang="de-DE" sz="2000" dirty="0"/>
              <a:t> „Gleichheit, gleich stark“)</a:t>
            </a:r>
          </a:p>
          <a:p>
            <a:endParaRPr lang="de-DE" sz="2000" dirty="0" smtClean="0"/>
          </a:p>
          <a:p>
            <a:r>
              <a:rPr lang="de-DE" sz="2000" dirty="0"/>
              <a:t>Der Paritätische </a:t>
            </a:r>
            <a:r>
              <a:rPr lang="de-DE" sz="2000" dirty="0" smtClean="0"/>
              <a:t>ist…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…ein Wohlfahrtsverband von </a:t>
            </a:r>
            <a:r>
              <a:rPr lang="de-DE" sz="2000" b="1" dirty="0"/>
              <a:t>eigenständigen Organisationen</a:t>
            </a:r>
            <a:r>
              <a:rPr lang="de-DE" sz="2000" dirty="0"/>
              <a:t>, Einrichtungen und Gruppierungen </a:t>
            </a:r>
            <a:r>
              <a:rPr lang="de-DE" sz="2000" dirty="0" smtClean="0"/>
              <a:t>der </a:t>
            </a:r>
            <a:r>
              <a:rPr lang="de-DE" sz="2000" dirty="0"/>
              <a:t>Wohlfahrtspflege, die soziale Arbeit für andere oder als Selbsthilfe </a:t>
            </a:r>
            <a:r>
              <a:rPr lang="de-DE" sz="2000" dirty="0" smtClean="0"/>
              <a:t>leisten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…</a:t>
            </a:r>
            <a:r>
              <a:rPr lang="de-DE" sz="2000" b="1" dirty="0" smtClean="0"/>
              <a:t>parteipolitisch ungebunden </a:t>
            </a:r>
            <a:r>
              <a:rPr lang="de-DE" sz="2000" dirty="0" smtClean="0"/>
              <a:t>und </a:t>
            </a:r>
            <a:r>
              <a:rPr lang="de-DE" sz="2000" b="1" dirty="0" smtClean="0"/>
              <a:t>überkonfessionell</a:t>
            </a:r>
            <a:endParaRPr lang="de-DE" sz="2000" dirty="0" smtClean="0"/>
          </a:p>
        </p:txBody>
      </p:sp>
      <p:sp>
        <p:nvSpPr>
          <p:cNvPr id="3" name="AutoShape 2" descr="Bildergebnis für fünfter wohlfahrtsverb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" name="AutoShape 4" descr="Bildergebnis für fünfter wohlfahrtsverban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AutoShape 6" descr="Bildergebnis für fünfter wohlfahrtsverband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6236171" y="2065134"/>
            <a:ext cx="2728317" cy="477053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endParaRPr lang="de-DE" sz="1600" dirty="0" smtClean="0"/>
          </a:p>
          <a:p>
            <a:pPr algn="just"/>
            <a:endParaRPr lang="de-DE" sz="1600" dirty="0" smtClean="0"/>
          </a:p>
          <a:p>
            <a:pPr algn="just"/>
            <a:endParaRPr lang="de-DE" sz="1600" dirty="0" smtClean="0"/>
          </a:p>
          <a:p>
            <a:pPr algn="just"/>
            <a:r>
              <a:rPr lang="de-DE" sz="1600" i="1" dirty="0">
                <a:solidFill>
                  <a:srgbClr val="0070C0"/>
                </a:solidFill>
              </a:rPr>
              <a:t>„Getragen von der </a:t>
            </a:r>
            <a:r>
              <a:rPr lang="de-DE" sz="1600" b="1" i="1" dirty="0">
                <a:solidFill>
                  <a:srgbClr val="0070C0"/>
                </a:solidFill>
              </a:rPr>
              <a:t>Idee der Parität</a:t>
            </a:r>
            <a:r>
              <a:rPr lang="de-DE" sz="1600" i="1" dirty="0">
                <a:solidFill>
                  <a:srgbClr val="0070C0"/>
                </a:solidFill>
              </a:rPr>
              <a:t>, das heißt der </a:t>
            </a:r>
            <a:r>
              <a:rPr lang="de-DE" sz="1600" i="1" dirty="0" smtClean="0">
                <a:solidFill>
                  <a:srgbClr val="0070C0"/>
                </a:solidFill>
              </a:rPr>
              <a:t>Gleich-</a:t>
            </a:r>
            <a:r>
              <a:rPr lang="de-DE" sz="1600" i="1" dirty="0" err="1" smtClean="0">
                <a:solidFill>
                  <a:srgbClr val="0070C0"/>
                </a:solidFill>
              </a:rPr>
              <a:t>heit</a:t>
            </a:r>
            <a:r>
              <a:rPr lang="de-DE" sz="1600" i="1" dirty="0" smtClean="0">
                <a:solidFill>
                  <a:srgbClr val="0070C0"/>
                </a:solidFill>
              </a:rPr>
              <a:t> </a:t>
            </a:r>
            <a:r>
              <a:rPr lang="de-DE" sz="1600" i="1" dirty="0">
                <a:solidFill>
                  <a:srgbClr val="0070C0"/>
                </a:solidFill>
              </a:rPr>
              <a:t>aller in ihrem Ansehen und ihren </a:t>
            </a:r>
            <a:r>
              <a:rPr lang="de-DE" sz="1600" i="1" dirty="0" smtClean="0">
                <a:solidFill>
                  <a:srgbClr val="0070C0"/>
                </a:solidFill>
              </a:rPr>
              <a:t>Möglichkeiten</a:t>
            </a:r>
            <a:r>
              <a:rPr lang="de-DE" sz="1600" i="1" dirty="0">
                <a:solidFill>
                  <a:srgbClr val="0070C0"/>
                </a:solidFill>
              </a:rPr>
              <a:t>, </a:t>
            </a:r>
            <a:r>
              <a:rPr lang="de-DE" sz="1600" i="1" dirty="0" smtClean="0">
                <a:solidFill>
                  <a:srgbClr val="0070C0"/>
                </a:solidFill>
              </a:rPr>
              <a:t>     getragen </a:t>
            </a:r>
            <a:r>
              <a:rPr lang="de-DE" sz="1600" i="1" dirty="0">
                <a:solidFill>
                  <a:srgbClr val="0070C0"/>
                </a:solidFill>
              </a:rPr>
              <a:t>von Prinzipien der Toleranz, Offenheit und Vielfalt, will der Paritätische </a:t>
            </a:r>
            <a:r>
              <a:rPr lang="de-DE" sz="1600" b="1" i="1" dirty="0">
                <a:solidFill>
                  <a:srgbClr val="0070C0"/>
                </a:solidFill>
              </a:rPr>
              <a:t>Mittler</a:t>
            </a:r>
            <a:r>
              <a:rPr lang="de-DE" sz="1600" i="1" dirty="0">
                <a:solidFill>
                  <a:srgbClr val="0070C0"/>
                </a:solidFill>
              </a:rPr>
              <a:t> </a:t>
            </a:r>
            <a:r>
              <a:rPr lang="de-DE" sz="1600" b="1" i="1" dirty="0">
                <a:solidFill>
                  <a:srgbClr val="0070C0"/>
                </a:solidFill>
              </a:rPr>
              <a:t>sein</a:t>
            </a:r>
            <a:r>
              <a:rPr lang="de-DE" sz="1600" i="1" dirty="0">
                <a:solidFill>
                  <a:srgbClr val="0070C0"/>
                </a:solidFill>
              </a:rPr>
              <a:t> zwischen </a:t>
            </a:r>
            <a:r>
              <a:rPr lang="de-DE" sz="1600" i="1" dirty="0" smtClean="0">
                <a:solidFill>
                  <a:srgbClr val="0070C0"/>
                </a:solidFill>
              </a:rPr>
              <a:t>Genera-</a:t>
            </a:r>
            <a:r>
              <a:rPr lang="de-DE" sz="1600" i="1" dirty="0" err="1" smtClean="0">
                <a:solidFill>
                  <a:srgbClr val="0070C0"/>
                </a:solidFill>
              </a:rPr>
              <a:t>tionen</a:t>
            </a:r>
            <a:r>
              <a:rPr lang="de-DE" sz="1600" i="1" dirty="0" smtClean="0">
                <a:solidFill>
                  <a:srgbClr val="0070C0"/>
                </a:solidFill>
              </a:rPr>
              <a:t> </a:t>
            </a:r>
            <a:r>
              <a:rPr lang="de-DE" sz="1600" i="1" dirty="0">
                <a:solidFill>
                  <a:srgbClr val="0070C0"/>
                </a:solidFill>
              </a:rPr>
              <a:t>und zwischen </a:t>
            </a:r>
            <a:r>
              <a:rPr lang="de-DE" sz="1600" i="1" dirty="0" err="1" smtClean="0">
                <a:solidFill>
                  <a:srgbClr val="0070C0"/>
                </a:solidFill>
              </a:rPr>
              <a:t>Weltan-schauungen</a:t>
            </a:r>
            <a:r>
              <a:rPr lang="de-DE" sz="1600" i="1" dirty="0">
                <a:solidFill>
                  <a:srgbClr val="0070C0"/>
                </a:solidFill>
              </a:rPr>
              <a:t>, zwischen </a:t>
            </a:r>
            <a:r>
              <a:rPr lang="de-DE" sz="1600" i="1" dirty="0" smtClean="0">
                <a:solidFill>
                  <a:srgbClr val="0070C0"/>
                </a:solidFill>
              </a:rPr>
              <a:t>Ansät-</a:t>
            </a:r>
            <a:r>
              <a:rPr lang="de-DE" sz="1600" i="1" dirty="0" err="1" smtClean="0">
                <a:solidFill>
                  <a:srgbClr val="0070C0"/>
                </a:solidFill>
              </a:rPr>
              <a:t>zen</a:t>
            </a:r>
            <a:r>
              <a:rPr lang="de-DE" sz="1600" i="1" dirty="0" smtClean="0">
                <a:solidFill>
                  <a:srgbClr val="0070C0"/>
                </a:solidFill>
              </a:rPr>
              <a:t> </a:t>
            </a:r>
            <a:r>
              <a:rPr lang="de-DE" sz="1600" i="1" dirty="0">
                <a:solidFill>
                  <a:srgbClr val="0070C0"/>
                </a:solidFill>
              </a:rPr>
              <a:t>und Methoden sozialer Arbeit, auch zwischen seinen </a:t>
            </a:r>
            <a:r>
              <a:rPr lang="de-DE" sz="1600" i="1" dirty="0" smtClean="0">
                <a:solidFill>
                  <a:srgbClr val="0070C0"/>
                </a:solidFill>
              </a:rPr>
              <a:t>Mitgliedsorganisationen.“</a:t>
            </a:r>
          </a:p>
          <a:p>
            <a:pPr marL="180975" algn="just"/>
            <a:endParaRPr lang="de-DE" sz="1600" i="1" dirty="0">
              <a:solidFill>
                <a:srgbClr val="0070C0"/>
              </a:solidFill>
            </a:endParaRPr>
          </a:p>
          <a:p>
            <a:pPr marL="180975" algn="just"/>
            <a:endParaRPr lang="de-DE" sz="1600" i="1" dirty="0" smtClean="0">
              <a:solidFill>
                <a:srgbClr val="0070C0"/>
              </a:solidFill>
            </a:endParaRPr>
          </a:p>
          <a:p>
            <a:pPr marL="180975" algn="just"/>
            <a:endParaRPr lang="de-DE" sz="1600" i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08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8032" y="832024"/>
            <a:ext cx="8276456" cy="1181993"/>
          </a:xfrm>
        </p:spPr>
        <p:txBody>
          <a:bodyPr anchor="t" anchorCtr="0">
            <a:noAutofit/>
          </a:bodyPr>
          <a:lstStyle/>
          <a:p>
            <a:pPr algn="l"/>
            <a:r>
              <a:rPr lang="de-DE" sz="2800" dirty="0"/>
              <a:t>Die Besonderheiten des Paritätischen – oder: </a:t>
            </a:r>
            <a:r>
              <a:rPr lang="de-DE" sz="2800" dirty="0" smtClean="0"/>
              <a:t>was </a:t>
            </a:r>
            <a:r>
              <a:rPr lang="de-DE" sz="2800" dirty="0"/>
              <a:t>unterscheidet </a:t>
            </a:r>
            <a:r>
              <a:rPr lang="de-DE" sz="2800" dirty="0" smtClean="0"/>
              <a:t>ihn von anderen Wohlfahrtsverbänden</a:t>
            </a:r>
            <a:endParaRPr lang="de-DE" sz="2800" dirty="0"/>
          </a:p>
        </p:txBody>
      </p:sp>
      <p:sp>
        <p:nvSpPr>
          <p:cNvPr id="5" name="Textfeld 4"/>
          <p:cNvSpPr txBox="1"/>
          <p:nvPr/>
        </p:nvSpPr>
        <p:spPr>
          <a:xfrm>
            <a:off x="691555" y="2060848"/>
            <a:ext cx="7912893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Aus der Idee der PARITÄT leiten sich die Handlungsprinzipien – und die </a:t>
            </a:r>
            <a:r>
              <a:rPr lang="de-DE" sz="2000" b="1" dirty="0"/>
              <a:t>Leitlinien für die Zusammenarbeit innerhalb des Verbandes</a:t>
            </a:r>
            <a:r>
              <a:rPr lang="de-DE" sz="2000" dirty="0"/>
              <a:t> – ab:</a:t>
            </a:r>
          </a:p>
          <a:p>
            <a:endParaRPr lang="de-DE" sz="2000" dirty="0"/>
          </a:p>
          <a:p>
            <a:pPr marL="3486150" lvl="7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Toleranz, Offenheit, Vielfalt</a:t>
            </a:r>
          </a:p>
          <a:p>
            <a:pPr marL="3486150" lvl="7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Selbstbestimmung und Eigenverantwortung</a:t>
            </a:r>
          </a:p>
          <a:p>
            <a:pPr marL="3486150" lvl="7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Gegenseitigkeit und Solidarität</a:t>
            </a:r>
          </a:p>
          <a:p>
            <a:pPr marL="3486150" lvl="7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Kritik und Selbstkritik</a:t>
            </a:r>
          </a:p>
          <a:p>
            <a:pPr marL="3486150" lvl="7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Konfliktbereitschaft</a:t>
            </a:r>
          </a:p>
          <a:p>
            <a:pPr marL="3486150" lvl="7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Anerkennung von Minderheiten</a:t>
            </a:r>
          </a:p>
          <a:p>
            <a:endParaRPr lang="de-DE" sz="2000" dirty="0" smtClean="0"/>
          </a:p>
        </p:txBody>
      </p:sp>
      <p:sp>
        <p:nvSpPr>
          <p:cNvPr id="3" name="AutoShape 2" descr="Bildergebnis für fünfter wohlfahrtsverb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" name="AutoShape 4" descr="Bildergebnis für fünfter wohlfahrtsverban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AutoShape 6" descr="Bildergebnis für fünfter wohlfahrtsverband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26" name="Picture 2" descr="C:\Users\Hamm\AppData\Local\Microsoft\Windows\INetCache\IE\8TB9H5YS\Roter_Faden_hoch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3212975"/>
            <a:ext cx="2798713" cy="290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85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8032" y="832024"/>
            <a:ext cx="8276456" cy="1181993"/>
          </a:xfrm>
        </p:spPr>
        <p:txBody>
          <a:bodyPr anchor="t" anchorCtr="0">
            <a:noAutofit/>
          </a:bodyPr>
          <a:lstStyle/>
          <a:p>
            <a:pPr algn="l"/>
            <a:r>
              <a:rPr lang="de-DE" sz="2800" dirty="0"/>
              <a:t>Wer macht was: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der </a:t>
            </a:r>
            <a:r>
              <a:rPr lang="de-DE" sz="2800" dirty="0"/>
              <a:t>Paritätische auf Bundes- und Landesebene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91555" y="2060848"/>
            <a:ext cx="791289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Der Paritätische auf </a:t>
            </a:r>
            <a:r>
              <a:rPr lang="de-DE" sz="2000" b="1" dirty="0" smtClean="0"/>
              <a:t>Bundesebene</a:t>
            </a:r>
            <a:r>
              <a:rPr lang="de-DE" sz="20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Rechtsform e.V. (Mitglieder sind Landesverbände und überregionale Mitgliedsorganisationen)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Rd. 10.000 Einrichtungen bundesweit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Schwerpunkt: politische Interessenvertretung auf Bundesebene</a:t>
            </a:r>
          </a:p>
          <a:p>
            <a:endParaRPr lang="de-DE" sz="2000" dirty="0"/>
          </a:p>
          <a:p>
            <a:r>
              <a:rPr lang="de-DE" sz="2000" dirty="0" smtClean="0"/>
              <a:t>Der Paritätische auf </a:t>
            </a:r>
            <a:r>
              <a:rPr lang="de-DE" sz="2000" b="1" dirty="0" smtClean="0"/>
              <a:t>Landesebene</a:t>
            </a:r>
            <a:r>
              <a:rPr lang="de-DE" sz="20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Rechtsform e.V. (Mitglieder sind eigenständige, gem. Organisationen)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Schwerpunkte: Beratung der Mitgliedsorganisationen, politische Interessenvertretung auf landes- und kommunaler Ebene</a:t>
            </a:r>
            <a:endParaRPr lang="de-DE" sz="2000" dirty="0"/>
          </a:p>
          <a:p>
            <a:endParaRPr lang="de-DE" sz="2000" dirty="0" smtClean="0"/>
          </a:p>
        </p:txBody>
      </p:sp>
      <p:sp>
        <p:nvSpPr>
          <p:cNvPr id="3" name="AutoShape 2" descr="Bildergebnis für fünfter wohlfahrtsverb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" name="AutoShape 4" descr="Bildergebnis für fünfter wohlfahrtsverban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AutoShape 6" descr="Bildergebnis für fünfter wohlfahrtsverband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050" name="Picture 2" descr="Foto der Fahne des Paritätisch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45224"/>
            <a:ext cx="9144000" cy="143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08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8032" y="832024"/>
            <a:ext cx="8276456" cy="1181993"/>
          </a:xfrm>
        </p:spPr>
        <p:txBody>
          <a:bodyPr anchor="t" anchorCtr="0">
            <a:noAutofit/>
          </a:bodyPr>
          <a:lstStyle/>
          <a:p>
            <a:pPr algn="l"/>
            <a:r>
              <a:rPr lang="de-DE" sz="2800" dirty="0"/>
              <a:t>Der Paritätische Rheinland-Pfalz/Saarland: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Struktur</a:t>
            </a:r>
            <a:r>
              <a:rPr lang="de-DE" sz="2800" dirty="0"/>
              <a:t>, Zahlen, Daten und Fakten</a:t>
            </a:r>
          </a:p>
        </p:txBody>
      </p:sp>
      <p:sp>
        <p:nvSpPr>
          <p:cNvPr id="3" name="AutoShape 2" descr="Bildergebnis für fünfter wohlfahrtsverb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" name="AutoShape 4" descr="Bildergebnis für fünfter wohlfahrtsverban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AutoShape 6" descr="Bildergebnis für fünfter wohlfahrtsverband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7" name="Gruppieren 6"/>
          <p:cNvGrpSpPr/>
          <p:nvPr/>
        </p:nvGrpSpPr>
        <p:grpSpPr>
          <a:xfrm>
            <a:off x="622211" y="2549662"/>
            <a:ext cx="8260744" cy="4249739"/>
            <a:chOff x="622211" y="2549662"/>
            <a:chExt cx="8260744" cy="4249739"/>
          </a:xfrm>
        </p:grpSpPr>
        <p:sp>
          <p:nvSpPr>
            <p:cNvPr id="10" name="Rechteck 9"/>
            <p:cNvSpPr/>
            <p:nvPr/>
          </p:nvSpPr>
          <p:spPr>
            <a:xfrm>
              <a:off x="3594804" y="3212976"/>
              <a:ext cx="2299909" cy="559799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 smtClean="0">
                  <a:solidFill>
                    <a:schemeClr val="tx1"/>
                  </a:solidFill>
                </a:rPr>
                <a:t>Landesgeschäftsführer (LGF)</a:t>
              </a:r>
            </a:p>
            <a:p>
              <a:pPr algn="ctr"/>
              <a:r>
                <a:rPr lang="de-DE" sz="1400" b="1" dirty="0" smtClean="0">
                  <a:solidFill>
                    <a:schemeClr val="tx1"/>
                  </a:solidFill>
                </a:rPr>
                <a:t>(Michael Hamm)</a:t>
              </a:r>
              <a:endParaRPr lang="de-DE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hteck 10"/>
            <p:cNvSpPr/>
            <p:nvPr/>
          </p:nvSpPr>
          <p:spPr>
            <a:xfrm>
              <a:off x="3594804" y="3949321"/>
              <a:ext cx="2299909" cy="55979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schemeClr val="tx1"/>
                  </a:solidFill>
                </a:rPr>
                <a:t>Zentrale Dienste</a:t>
              </a:r>
            </a:p>
            <a:p>
              <a:pPr algn="ctr"/>
              <a:r>
                <a:rPr lang="de-DE" sz="1400" b="1" dirty="0" smtClean="0">
                  <a:solidFill>
                    <a:schemeClr val="tx1"/>
                  </a:solidFill>
                </a:rPr>
                <a:t>(Michael Hamm</a:t>
              </a:r>
              <a:r>
                <a:rPr lang="de-DE" sz="1400" b="1" dirty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2" name="Rechteck 11"/>
            <p:cNvSpPr/>
            <p:nvPr/>
          </p:nvSpPr>
          <p:spPr>
            <a:xfrm>
              <a:off x="637778" y="3949321"/>
              <a:ext cx="2299909" cy="55979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 smtClean="0">
                  <a:solidFill>
                    <a:schemeClr val="tx1"/>
                  </a:solidFill>
                </a:rPr>
                <a:t>Verbandsarbeit SAL</a:t>
              </a:r>
            </a:p>
            <a:p>
              <a:pPr algn="ctr"/>
              <a:r>
                <a:rPr lang="de-DE" sz="1400" b="1" dirty="0" smtClean="0">
                  <a:solidFill>
                    <a:schemeClr val="tx1"/>
                  </a:solidFill>
                </a:rPr>
                <a:t>(Sabine Schmitt, </a:t>
              </a:r>
              <a:r>
                <a:rPr lang="de-DE" sz="1400" b="1" dirty="0" err="1" smtClean="0">
                  <a:solidFill>
                    <a:schemeClr val="tx1"/>
                  </a:solidFill>
                </a:rPr>
                <a:t>stv</a:t>
              </a:r>
              <a:r>
                <a:rPr lang="de-DE" sz="1400" b="1" dirty="0" smtClean="0">
                  <a:solidFill>
                    <a:schemeClr val="tx1"/>
                  </a:solidFill>
                </a:rPr>
                <a:t>. LGF)</a:t>
              </a:r>
            </a:p>
          </p:txBody>
        </p:sp>
        <p:sp>
          <p:nvSpPr>
            <p:cNvPr id="13" name="Rechteck 12"/>
            <p:cNvSpPr/>
            <p:nvPr/>
          </p:nvSpPr>
          <p:spPr>
            <a:xfrm>
              <a:off x="6576135" y="3949321"/>
              <a:ext cx="2299909" cy="55979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>
                  <a:solidFill>
                    <a:schemeClr val="tx1"/>
                  </a:solidFill>
                </a:rPr>
                <a:t>Verbandsarbeit RLP</a:t>
              </a:r>
            </a:p>
            <a:p>
              <a:pPr algn="ctr"/>
              <a:r>
                <a:rPr lang="de-DE" sz="1400" b="1" dirty="0" smtClean="0">
                  <a:solidFill>
                    <a:schemeClr val="tx1"/>
                  </a:solidFill>
                </a:rPr>
                <a:t>(Regine Schuster, </a:t>
              </a:r>
              <a:r>
                <a:rPr lang="de-DE" sz="1400" b="1" dirty="0" err="1" smtClean="0">
                  <a:solidFill>
                    <a:schemeClr val="tx1"/>
                  </a:solidFill>
                </a:rPr>
                <a:t>stv</a:t>
              </a:r>
              <a:r>
                <a:rPr lang="de-DE" sz="1400" b="1" dirty="0" smtClean="0">
                  <a:solidFill>
                    <a:schemeClr val="tx1"/>
                  </a:solidFill>
                </a:rPr>
                <a:t>. LGF)</a:t>
              </a:r>
              <a:endParaRPr lang="de-DE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hteck 13"/>
            <p:cNvSpPr/>
            <p:nvPr/>
          </p:nvSpPr>
          <p:spPr>
            <a:xfrm>
              <a:off x="622211" y="4671594"/>
              <a:ext cx="2299909" cy="640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de-DE" sz="1400" b="1" dirty="0" smtClean="0">
                  <a:solidFill>
                    <a:schemeClr val="tx1"/>
                  </a:solidFill>
                </a:rPr>
                <a:t>Fachreferate</a:t>
              </a:r>
              <a:endParaRPr lang="de-DE" sz="1000" b="1" dirty="0" smtClean="0">
                <a:solidFill>
                  <a:schemeClr val="tx1"/>
                </a:solidFill>
              </a:endParaRPr>
            </a:p>
            <a:p>
              <a:endParaRPr lang="de-DE" sz="1000" b="1" dirty="0" smtClean="0">
                <a:solidFill>
                  <a:schemeClr val="tx1"/>
                </a:solidFill>
              </a:endParaRPr>
            </a:p>
            <a:p>
              <a:endParaRPr lang="de-DE" sz="14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" name="Rechteck 14"/>
            <p:cNvSpPr/>
            <p:nvPr/>
          </p:nvSpPr>
          <p:spPr>
            <a:xfrm>
              <a:off x="6576135" y="4671594"/>
              <a:ext cx="2299909" cy="640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de-DE" sz="1400" b="1" dirty="0" smtClean="0">
                  <a:solidFill>
                    <a:schemeClr val="tx1"/>
                  </a:solidFill>
                </a:rPr>
                <a:t>Fachreferate</a:t>
              </a:r>
              <a:endParaRPr lang="de-DE" sz="1000" b="1" dirty="0" smtClean="0">
                <a:solidFill>
                  <a:schemeClr val="tx1"/>
                </a:solidFill>
              </a:endParaRPr>
            </a:p>
            <a:p>
              <a:endParaRPr lang="de-DE" sz="1000" b="1" dirty="0" smtClean="0">
                <a:solidFill>
                  <a:schemeClr val="tx1"/>
                </a:solidFill>
              </a:endParaRPr>
            </a:p>
            <a:p>
              <a:endParaRPr lang="de-DE" sz="14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6" name="Rechteck 15"/>
            <p:cNvSpPr/>
            <p:nvPr/>
          </p:nvSpPr>
          <p:spPr>
            <a:xfrm>
              <a:off x="637778" y="5415593"/>
              <a:ext cx="2299909" cy="63960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de-DE" sz="1400" b="1" dirty="0" smtClean="0">
                  <a:solidFill>
                    <a:schemeClr val="tx1"/>
                  </a:solidFill>
                </a:rPr>
                <a:t>Sachbearbeitung</a:t>
              </a:r>
            </a:p>
            <a:p>
              <a:endParaRPr lang="de-DE" sz="1000" b="1" dirty="0" smtClean="0">
                <a:solidFill>
                  <a:schemeClr val="tx1"/>
                </a:solidFill>
              </a:endParaRPr>
            </a:p>
            <a:p>
              <a:endParaRPr lang="de-DE" sz="1000" b="1" dirty="0" smtClean="0">
                <a:solidFill>
                  <a:schemeClr val="tx1"/>
                </a:solidFill>
              </a:endParaRPr>
            </a:p>
            <a:p>
              <a:endParaRPr lang="de-DE" sz="14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" name="Rechteck 16"/>
            <p:cNvSpPr/>
            <p:nvPr/>
          </p:nvSpPr>
          <p:spPr>
            <a:xfrm>
              <a:off x="6576135" y="5415593"/>
              <a:ext cx="2299909" cy="63960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de-DE" sz="1400" b="1" dirty="0" smtClean="0">
                  <a:solidFill>
                    <a:schemeClr val="tx1"/>
                  </a:solidFill>
                </a:rPr>
                <a:t>Sachbearbeitung</a:t>
              </a:r>
            </a:p>
            <a:p>
              <a:endParaRPr lang="de-DE" sz="1000" b="1" dirty="0" smtClean="0">
                <a:solidFill>
                  <a:schemeClr val="tx1"/>
                </a:solidFill>
              </a:endParaRPr>
            </a:p>
            <a:p>
              <a:endParaRPr lang="de-DE" sz="1000" b="1" dirty="0" smtClean="0">
                <a:solidFill>
                  <a:schemeClr val="tx1"/>
                </a:solidFill>
              </a:endParaRPr>
            </a:p>
            <a:p>
              <a:endParaRPr lang="de-DE" sz="14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8" name="Rechteck 17"/>
            <p:cNvSpPr/>
            <p:nvPr/>
          </p:nvSpPr>
          <p:spPr>
            <a:xfrm>
              <a:off x="644690" y="6158601"/>
              <a:ext cx="2299909" cy="63960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de-DE" sz="1400" b="1" dirty="0" smtClean="0">
                  <a:solidFill>
                    <a:schemeClr val="tx1"/>
                  </a:solidFill>
                </a:rPr>
                <a:t>Projekte SAL</a:t>
              </a:r>
              <a:endParaRPr lang="de-DE" sz="1000" b="1" dirty="0" smtClean="0">
                <a:solidFill>
                  <a:schemeClr val="tx1"/>
                </a:solidFill>
              </a:endParaRPr>
            </a:p>
            <a:p>
              <a:endParaRPr lang="de-DE" sz="1000" b="1" dirty="0" smtClean="0">
                <a:solidFill>
                  <a:schemeClr val="tx1"/>
                </a:solidFill>
              </a:endParaRPr>
            </a:p>
            <a:p>
              <a:endParaRPr lang="de-DE" sz="1000" b="1" dirty="0" smtClean="0">
                <a:solidFill>
                  <a:schemeClr val="tx1"/>
                </a:solidFill>
              </a:endParaRPr>
            </a:p>
            <a:p>
              <a:endParaRPr lang="de-DE" sz="14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9" name="Rechteck 18"/>
            <p:cNvSpPr/>
            <p:nvPr/>
          </p:nvSpPr>
          <p:spPr>
            <a:xfrm>
              <a:off x="6583046" y="6158601"/>
              <a:ext cx="2299909" cy="640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de-DE" sz="1400" b="1" dirty="0" smtClean="0">
                  <a:solidFill>
                    <a:schemeClr val="tx1"/>
                  </a:solidFill>
                </a:rPr>
                <a:t>Projekte RLP</a:t>
              </a:r>
              <a:endParaRPr lang="de-DE" sz="1400" b="1" dirty="0">
                <a:solidFill>
                  <a:schemeClr val="tx1"/>
                </a:solidFill>
              </a:endParaRPr>
            </a:p>
            <a:p>
              <a:endParaRPr lang="de-DE" sz="1000" b="1" dirty="0" smtClean="0">
                <a:solidFill>
                  <a:schemeClr val="tx1"/>
                </a:solidFill>
              </a:endParaRPr>
            </a:p>
            <a:p>
              <a:endParaRPr lang="de-DE" sz="1000" b="1" dirty="0" smtClean="0">
                <a:solidFill>
                  <a:schemeClr val="tx1"/>
                </a:solidFill>
              </a:endParaRPr>
            </a:p>
            <a:p>
              <a:endParaRPr lang="de-DE" sz="14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Rechteck 19"/>
            <p:cNvSpPr/>
            <p:nvPr/>
          </p:nvSpPr>
          <p:spPr>
            <a:xfrm>
              <a:off x="3594804" y="4671594"/>
              <a:ext cx="2299909" cy="212661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 smtClean="0">
                  <a:solidFill>
                    <a:schemeClr val="tx1"/>
                  </a:solidFill>
                </a:rPr>
                <a:t>Zentralbereiche</a:t>
              </a:r>
            </a:p>
          </p:txBody>
        </p:sp>
        <p:cxnSp>
          <p:nvCxnSpPr>
            <p:cNvPr id="21" name="Gewinkelte Verbindung 20"/>
            <p:cNvCxnSpPr>
              <a:stCxn id="10" idx="2"/>
              <a:endCxn id="12" idx="0"/>
            </p:cNvCxnSpPr>
            <p:nvPr/>
          </p:nvCxnSpPr>
          <p:spPr>
            <a:xfrm rot="5400000">
              <a:off x="3177973" y="2382535"/>
              <a:ext cx="176546" cy="2957026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winkelte Verbindung 21"/>
            <p:cNvCxnSpPr>
              <a:stCxn id="10" idx="2"/>
              <a:endCxn id="13" idx="0"/>
            </p:cNvCxnSpPr>
            <p:nvPr/>
          </p:nvCxnSpPr>
          <p:spPr>
            <a:xfrm rot="16200000" flipH="1">
              <a:off x="6147151" y="2370382"/>
              <a:ext cx="176546" cy="2981331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hteck 22"/>
            <p:cNvSpPr/>
            <p:nvPr/>
          </p:nvSpPr>
          <p:spPr>
            <a:xfrm>
              <a:off x="1804169" y="2549662"/>
              <a:ext cx="5921919" cy="519297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b="1" dirty="0" smtClean="0">
                  <a:solidFill>
                    <a:schemeClr val="tx1"/>
                  </a:solidFill>
                </a:rPr>
                <a:t>Vorstand</a:t>
              </a:r>
            </a:p>
            <a:p>
              <a:pPr algn="ctr"/>
              <a:r>
                <a:rPr lang="de-DE" sz="1400" b="1" dirty="0" smtClean="0">
                  <a:solidFill>
                    <a:schemeClr val="tx1"/>
                  </a:solidFill>
                </a:rPr>
                <a:t>Vorstand nach § 26 BGB (Gaby Schäfer, Wilbert </a:t>
              </a:r>
              <a:r>
                <a:rPr lang="de-DE" sz="1400" b="1" dirty="0" err="1" smtClean="0">
                  <a:solidFill>
                    <a:schemeClr val="tx1"/>
                  </a:solidFill>
                </a:rPr>
                <a:t>Peifer</a:t>
              </a:r>
              <a:r>
                <a:rPr lang="de-DE" sz="1400" b="1" dirty="0" smtClean="0">
                  <a:solidFill>
                    <a:schemeClr val="tx1"/>
                  </a:solidFill>
                </a:rPr>
                <a:t>, Prof. Reiner Feth)</a:t>
              </a:r>
            </a:p>
          </p:txBody>
        </p:sp>
      </p:grpSp>
      <p:sp>
        <p:nvSpPr>
          <p:cNvPr id="24" name="Rechteck 23"/>
          <p:cNvSpPr/>
          <p:nvPr/>
        </p:nvSpPr>
        <p:spPr>
          <a:xfrm>
            <a:off x="3563888" y="-747464"/>
            <a:ext cx="2299909" cy="55979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Mitgliederversammlung</a:t>
            </a:r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801788" y="1901974"/>
            <a:ext cx="5921919" cy="51929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Mitgliederversammlung</a:t>
            </a:r>
          </a:p>
        </p:txBody>
      </p:sp>
      <p:cxnSp>
        <p:nvCxnSpPr>
          <p:cNvPr id="25" name="Gerade Verbindung 24"/>
          <p:cNvCxnSpPr>
            <a:stCxn id="23" idx="1"/>
            <a:endCxn id="23" idx="3"/>
          </p:cNvCxnSpPr>
          <p:nvPr/>
        </p:nvCxnSpPr>
        <p:spPr>
          <a:xfrm>
            <a:off x="1804169" y="2809311"/>
            <a:ext cx="5921919" cy="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26" idx="2"/>
            <a:endCxn id="23" idx="0"/>
          </p:cNvCxnSpPr>
          <p:nvPr/>
        </p:nvCxnSpPr>
        <p:spPr>
          <a:xfrm>
            <a:off x="4762748" y="2421271"/>
            <a:ext cx="2381" cy="1283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Gerade Verbindung mit Pfeil 2047"/>
          <p:cNvCxnSpPr>
            <a:stCxn id="23" idx="2"/>
            <a:endCxn id="10" idx="0"/>
          </p:cNvCxnSpPr>
          <p:nvPr/>
        </p:nvCxnSpPr>
        <p:spPr>
          <a:xfrm flipH="1">
            <a:off x="4744759" y="3068959"/>
            <a:ext cx="20370" cy="144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 descr="C:\Users\Hamm\AppData\Local\Microsoft\Windows\INetCache\IE\7EQ11XS0\Internet2[1]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1914" y="1052736"/>
            <a:ext cx="771041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72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8032" y="832024"/>
            <a:ext cx="8276456" cy="1181993"/>
          </a:xfrm>
        </p:spPr>
        <p:txBody>
          <a:bodyPr anchor="t" anchorCtr="0">
            <a:noAutofit/>
          </a:bodyPr>
          <a:lstStyle/>
          <a:p>
            <a:pPr algn="l"/>
            <a:r>
              <a:rPr lang="de-DE" sz="2800" dirty="0"/>
              <a:t>Der Paritätische Rheinland-Pfalz/Saarland: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Struktur</a:t>
            </a:r>
            <a:r>
              <a:rPr lang="de-DE" sz="2800" dirty="0"/>
              <a:t>, Zahlen, Daten und Fakten</a:t>
            </a:r>
          </a:p>
        </p:txBody>
      </p:sp>
      <p:sp>
        <p:nvSpPr>
          <p:cNvPr id="3" name="AutoShape 2" descr="Bildergebnis für fünfter wohlfahrtsverb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" name="AutoShape 4" descr="Bildergebnis für fünfter wohlfahrtsverban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AutoShape 6" descr="Bildergebnis für fünfter wohlfahrtsverband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3563888" y="-747464"/>
            <a:ext cx="2299909" cy="55979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Mitgliederversammlung</a:t>
            </a:r>
            <a:endParaRPr lang="de-DE" sz="1400" b="1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32063"/>
            <a:ext cx="7128792" cy="503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80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691555" y="2060848"/>
            <a:ext cx="791289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Kernfunktionen</a:t>
            </a:r>
            <a:r>
              <a:rPr lang="de-DE" sz="2000" dirty="0" smtClean="0"/>
              <a:t> des Verbandes: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Beratung, Information und Vernetzung durch die Fachreferate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Politische Interessenvertretung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Sozialanwaltschaftliche Funktion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Ansprechpartner für die Medien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Mitgliederförderung</a:t>
            </a:r>
          </a:p>
          <a:p>
            <a:endParaRPr lang="de-DE" sz="2000" dirty="0"/>
          </a:p>
          <a:p>
            <a:r>
              <a:rPr lang="de-DE" sz="2000" b="1" dirty="0" smtClean="0"/>
              <a:t>Weitere Dienstleistungsbereiche</a:t>
            </a:r>
            <a:r>
              <a:rPr lang="de-DE" sz="20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Kompetenzzentrum Freiwilligendienste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Kompetenzzentrum Pflegequalität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Kompetenzzentrum Leichte Sprache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Kontakt- und Informationsstellen für Selbsthilfe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Paritätische Qualitätsgemeinschaften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Fort- und Weiterbildung (Paritätische Akademie Süd)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Koordinierungsstellen Elterninitiativen und Flüchtlingsarbeit</a:t>
            </a:r>
            <a:endParaRPr lang="de-DE" sz="2000" dirty="0"/>
          </a:p>
        </p:txBody>
      </p:sp>
      <p:sp>
        <p:nvSpPr>
          <p:cNvPr id="5" name="Rechteck 4"/>
          <p:cNvSpPr/>
          <p:nvPr/>
        </p:nvSpPr>
        <p:spPr>
          <a:xfrm>
            <a:off x="702618" y="2060848"/>
            <a:ext cx="7191201" cy="1944216"/>
          </a:xfrm>
          <a:prstGeom prst="rect">
            <a:avLst/>
          </a:prstGeom>
          <a:solidFill>
            <a:schemeClr val="accent1">
              <a:alpha val="20000"/>
            </a:schemeClr>
          </a:solidFill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702618" y="4226419"/>
            <a:ext cx="7191201" cy="2543409"/>
          </a:xfrm>
          <a:prstGeom prst="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 w="190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8032" y="832024"/>
            <a:ext cx="8276456" cy="1181993"/>
          </a:xfrm>
        </p:spPr>
        <p:txBody>
          <a:bodyPr anchor="t" anchorCtr="0">
            <a:noAutofit/>
          </a:bodyPr>
          <a:lstStyle/>
          <a:p>
            <a:pPr algn="l"/>
            <a:r>
              <a:rPr lang="de-DE" sz="2800" dirty="0"/>
              <a:t>Der Paritätische als Mitgliederverband: </a:t>
            </a:r>
            <a:r>
              <a:rPr lang="de-DE" sz="2800" dirty="0" smtClean="0"/>
              <a:t/>
            </a:r>
            <a:br>
              <a:rPr lang="de-DE" sz="2800" dirty="0" smtClean="0"/>
            </a:br>
            <a:r>
              <a:rPr lang="de-DE" sz="2800" dirty="0" smtClean="0"/>
              <a:t>Leistungen </a:t>
            </a:r>
            <a:r>
              <a:rPr lang="de-DE" sz="2800" dirty="0"/>
              <a:t>des Verbandes für die Mitglieder</a:t>
            </a:r>
          </a:p>
        </p:txBody>
      </p:sp>
      <p:sp>
        <p:nvSpPr>
          <p:cNvPr id="3" name="AutoShape 2" descr="Bildergebnis für fünfter wohlfahrtsverba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" name="AutoShape 4" descr="Bildergebnis für fünfter wohlfahrtsverban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AutoShape 6" descr="Bildergebnis für fünfter wohlfahrtsverband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3563888" y="-747464"/>
            <a:ext cx="2299909" cy="55979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Mitgliederversammlung</a:t>
            </a:r>
            <a:endParaRPr lang="de-DE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78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500</Words>
  <Application>Microsoft Office PowerPoint</Application>
  <PresentationFormat>Bildschirmpräsentation (4:3)</PresentationFormat>
  <Paragraphs>113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1_Larissa</vt:lpstr>
      <vt:lpstr>Vorstellung  Der Paritätische auf Bundes- und Landesebene  Jahrestreffen für (neue) Vorstände/Geschäftsführungen  Kaiserslautern, 29.08.2019</vt:lpstr>
      <vt:lpstr>Der Paritätische: Wer wir sind und was wir machen</vt:lpstr>
      <vt:lpstr>Der Blick zurück:  wie der Paritätische entstand </vt:lpstr>
      <vt:lpstr>Die Besonderheiten des Paritätischen – oder: was unterscheidet ihn von anderen Wohlfahrtsverbänden</vt:lpstr>
      <vt:lpstr>Die Besonderheiten des Paritätischen – oder: was unterscheidet ihn von anderen Wohlfahrtsverbänden</vt:lpstr>
      <vt:lpstr>Wer macht was:  der Paritätische auf Bundes- und Landesebene</vt:lpstr>
      <vt:lpstr>Der Paritätische Rheinland-Pfalz/Saarland:  Struktur, Zahlen, Daten und Fakten</vt:lpstr>
      <vt:lpstr>Der Paritätische Rheinland-Pfalz/Saarland:  Struktur, Zahlen, Daten und Fakten</vt:lpstr>
      <vt:lpstr>Der Paritätische als Mitgliederverband:  Leistungen des Verbandes für die Mitglieder</vt:lpstr>
      <vt:lpstr>Der Blick in die Zukunft:  welche (neuen) Themen in Arbeit sind</vt:lpstr>
      <vt:lpstr>Vorstellung   Der Paritätische auf Bundes- und Landesebene   Vielen Dank für Ihre Aufmerksamkeit!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Michael Hamm</dc:creator>
  <cp:lastModifiedBy>Sabine Wollin</cp:lastModifiedBy>
  <cp:revision>33</cp:revision>
  <dcterms:created xsi:type="dcterms:W3CDTF">2019-07-13T20:49:58Z</dcterms:created>
  <dcterms:modified xsi:type="dcterms:W3CDTF">2019-08-28T11:55:56Z</dcterms:modified>
</cp:coreProperties>
</file>